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6858000" cy="9906000" type="A4"/>
  <p:notesSz cx="6797675" cy="9926638"/>
  <p:defaultTextStyle>
    <a:defPPr>
      <a:defRPr lang="ja-JP"/>
    </a:defPPr>
    <a:lvl1pPr algn="l" rtl="0" fontAlgn="base">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2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33CC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12" autoAdjust="0"/>
    <p:restoredTop sz="90929"/>
  </p:normalViewPr>
  <p:slideViewPr>
    <p:cSldViewPr>
      <p:cViewPr varScale="1">
        <p:scale>
          <a:sx n="70" d="100"/>
          <a:sy n="70" d="100"/>
        </p:scale>
        <p:origin x="3468" y="7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defTabSz="942975">
              <a:defRPr sz="1200">
                <a:latin typeface="Arial" charset="0"/>
              </a:defRPr>
            </a:lvl1pPr>
          </a:lstStyle>
          <a:p>
            <a:pPr>
              <a:defRPr/>
            </a:pPr>
            <a:endParaRPr lang="en-US" altLang="ja-JP"/>
          </a:p>
        </p:txBody>
      </p:sp>
      <p:sp>
        <p:nvSpPr>
          <p:cNvPr id="6147" name="Rectangle 3"/>
          <p:cNvSpPr>
            <a:spLocks noGrp="1" noChangeArrowheads="1"/>
          </p:cNvSpPr>
          <p:nvPr>
            <p:ph type="dt" sz="quarter" idx="1"/>
          </p:nvPr>
        </p:nvSpPr>
        <p:spPr bwMode="auto">
          <a:xfrm>
            <a:off x="3852863" y="0"/>
            <a:ext cx="2944812" cy="496888"/>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a:defRPr sz="1200">
                <a:latin typeface="Arial" charset="0"/>
              </a:defRPr>
            </a:lvl1pPr>
          </a:lstStyle>
          <a:p>
            <a:pPr>
              <a:defRPr/>
            </a:pPr>
            <a:endParaRPr lang="en-US" altLang="ja-JP"/>
          </a:p>
        </p:txBody>
      </p:sp>
      <p:sp>
        <p:nvSpPr>
          <p:cNvPr id="6148" name="Rectangle 4"/>
          <p:cNvSpPr>
            <a:spLocks noGrp="1" noChangeArrowheads="1"/>
          </p:cNvSpPr>
          <p:nvPr>
            <p:ph type="ftr" sz="quarter" idx="2"/>
          </p:nvPr>
        </p:nvSpPr>
        <p:spPr bwMode="auto">
          <a:xfrm>
            <a:off x="0" y="9429750"/>
            <a:ext cx="2944813" cy="496888"/>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defTabSz="942975">
              <a:defRPr sz="1200">
                <a:latin typeface="Arial" charset="0"/>
              </a:defRPr>
            </a:lvl1pPr>
          </a:lstStyle>
          <a:p>
            <a:pPr>
              <a:defRPr/>
            </a:pPr>
            <a:endParaRPr lang="en-US" altLang="ja-JP"/>
          </a:p>
        </p:txBody>
      </p:sp>
      <p:sp>
        <p:nvSpPr>
          <p:cNvPr id="6149" name="Rectangle 5"/>
          <p:cNvSpPr>
            <a:spLocks noGrp="1" noChangeArrowheads="1"/>
          </p:cNvSpPr>
          <p:nvPr>
            <p:ph type="sldNum" sz="quarter" idx="3"/>
          </p:nvPr>
        </p:nvSpPr>
        <p:spPr bwMode="auto">
          <a:xfrm>
            <a:off x="3852863" y="9429750"/>
            <a:ext cx="2944812" cy="496888"/>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a:defRPr sz="1200"/>
            </a:lvl1pPr>
          </a:lstStyle>
          <a:p>
            <a:fld id="{4B2E4579-D8DD-49EC-B816-727BC5F2AE0B}" type="slidenum">
              <a:rPr lang="en-US" altLang="ja-JP"/>
              <a:pPr/>
              <a:t>‹#›</a:t>
            </a:fld>
            <a:endParaRPr lang="en-US" altLang="ja-JP"/>
          </a:p>
        </p:txBody>
      </p:sp>
    </p:spTree>
    <p:extLst>
      <p:ext uri="{BB962C8B-B14F-4D97-AF65-F5344CB8AC3E}">
        <p14:creationId xmlns:p14="http://schemas.microsoft.com/office/powerpoint/2010/main" val="29808194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defTabSz="942975">
              <a:defRPr sz="1200">
                <a:latin typeface="Arial" charset="0"/>
              </a:defRPr>
            </a:lvl1pPr>
          </a:lstStyle>
          <a:p>
            <a:pPr>
              <a:defRPr/>
            </a:pPr>
            <a:endParaRPr lang="en-US" altLang="ja-JP"/>
          </a:p>
        </p:txBody>
      </p:sp>
      <p:sp>
        <p:nvSpPr>
          <p:cNvPr id="3075" name="Rectangle 3"/>
          <p:cNvSpPr>
            <a:spLocks noGrp="1" noChangeArrowheads="1"/>
          </p:cNvSpPr>
          <p:nvPr>
            <p:ph type="dt" idx="1"/>
          </p:nvPr>
        </p:nvSpPr>
        <p:spPr bwMode="auto">
          <a:xfrm>
            <a:off x="3852863" y="0"/>
            <a:ext cx="2944812" cy="496888"/>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a:defRPr sz="1200">
                <a:latin typeface="Arial" charset="0"/>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2111375" y="744538"/>
            <a:ext cx="25765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0" y="9429750"/>
            <a:ext cx="2944813" cy="496888"/>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defTabSz="942975">
              <a:defRPr sz="1200">
                <a:latin typeface="Arial" charset="0"/>
              </a:defRPr>
            </a:lvl1pPr>
          </a:lstStyle>
          <a:p>
            <a:pPr>
              <a:defRPr/>
            </a:pPr>
            <a:endParaRPr lang="en-US" altLang="ja-JP"/>
          </a:p>
        </p:txBody>
      </p:sp>
      <p:sp>
        <p:nvSpPr>
          <p:cNvPr id="3079" name="Rectangle 7"/>
          <p:cNvSpPr>
            <a:spLocks noGrp="1" noChangeArrowheads="1"/>
          </p:cNvSpPr>
          <p:nvPr>
            <p:ph type="sldNum" sz="quarter" idx="5"/>
          </p:nvPr>
        </p:nvSpPr>
        <p:spPr bwMode="auto">
          <a:xfrm>
            <a:off x="3852863" y="9429750"/>
            <a:ext cx="2944812" cy="496888"/>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a:defRPr sz="1200"/>
            </a:lvl1pPr>
          </a:lstStyle>
          <a:p>
            <a:fld id="{5388D053-0A85-4B5B-A714-33EB70DAA36D}" type="slidenum">
              <a:rPr lang="en-US" altLang="ja-JP"/>
              <a:pPr/>
              <a:t>‹#›</a:t>
            </a:fld>
            <a:endParaRPr lang="en-US" altLang="ja-JP"/>
          </a:p>
        </p:txBody>
      </p:sp>
    </p:spTree>
    <p:extLst>
      <p:ext uri="{BB962C8B-B14F-4D97-AF65-F5344CB8AC3E}">
        <p14:creationId xmlns:p14="http://schemas.microsoft.com/office/powerpoint/2010/main" val="619117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2975"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defTabSz="942975"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defTabSz="942975"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defTabSz="942975"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defTabSz="942975"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defTabSz="942975"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defTabSz="942975"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defTabSz="942975"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defTabSz="942975"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fld id="{71751A19-E16A-42B5-9F6E-FCD58794991C}" type="slidenum">
              <a:rPr lang="en-US" altLang="ja-JP" sz="1200"/>
              <a:pPr eaLnBrk="1" hangingPunct="1"/>
              <a:t>1</a:t>
            </a:fld>
            <a:endParaRPr lang="en-US" altLang="ja-JP"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06878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6DE18BF6-81EE-4C20-B3FE-DE45B268735B}" type="slidenum">
              <a:rPr lang="en-US" altLang="ja-JP"/>
              <a:pPr/>
              <a:t>‹#›</a:t>
            </a:fld>
            <a:endParaRPr lang="en-US" altLang="ja-JP"/>
          </a:p>
        </p:txBody>
      </p:sp>
    </p:spTree>
    <p:extLst>
      <p:ext uri="{BB962C8B-B14F-4D97-AF65-F5344CB8AC3E}">
        <p14:creationId xmlns:p14="http://schemas.microsoft.com/office/powerpoint/2010/main" val="1809830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1D16D1A5-1F96-4700-981F-811D5BFA9A7C}" type="slidenum">
              <a:rPr lang="en-US" altLang="ja-JP"/>
              <a:pPr/>
              <a:t>‹#›</a:t>
            </a:fld>
            <a:endParaRPr lang="en-US" altLang="ja-JP"/>
          </a:p>
        </p:txBody>
      </p:sp>
    </p:spTree>
    <p:extLst>
      <p:ext uri="{BB962C8B-B14F-4D97-AF65-F5344CB8AC3E}">
        <p14:creationId xmlns:p14="http://schemas.microsoft.com/office/powerpoint/2010/main" val="239067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25" y="881063"/>
            <a:ext cx="1457325" cy="79248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4350" y="881063"/>
            <a:ext cx="4219575" cy="79248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71D1B5F3-BA1B-47B0-A9BC-3521EED75046}" type="slidenum">
              <a:rPr lang="en-US" altLang="ja-JP"/>
              <a:pPr/>
              <a:t>‹#›</a:t>
            </a:fld>
            <a:endParaRPr lang="en-US" altLang="ja-JP"/>
          </a:p>
        </p:txBody>
      </p:sp>
    </p:spTree>
    <p:extLst>
      <p:ext uri="{BB962C8B-B14F-4D97-AF65-F5344CB8AC3E}">
        <p14:creationId xmlns:p14="http://schemas.microsoft.com/office/powerpoint/2010/main" val="3192435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00D68075-B05C-4F73-92EB-3E55C8A27399}" type="slidenum">
              <a:rPr lang="en-US" altLang="ja-JP"/>
              <a:pPr/>
              <a:t>‹#›</a:t>
            </a:fld>
            <a:endParaRPr lang="en-US" altLang="ja-JP"/>
          </a:p>
        </p:txBody>
      </p:sp>
    </p:spTree>
    <p:extLst>
      <p:ext uri="{BB962C8B-B14F-4D97-AF65-F5344CB8AC3E}">
        <p14:creationId xmlns:p14="http://schemas.microsoft.com/office/powerpoint/2010/main" val="287586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D3B0E628-D526-4586-87F3-E11A579E1953}" type="slidenum">
              <a:rPr lang="en-US" altLang="ja-JP"/>
              <a:pPr/>
              <a:t>‹#›</a:t>
            </a:fld>
            <a:endParaRPr lang="en-US" altLang="ja-JP"/>
          </a:p>
        </p:txBody>
      </p:sp>
    </p:spTree>
    <p:extLst>
      <p:ext uri="{BB962C8B-B14F-4D97-AF65-F5344CB8AC3E}">
        <p14:creationId xmlns:p14="http://schemas.microsoft.com/office/powerpoint/2010/main" val="392417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435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862263"/>
            <a:ext cx="2838450" cy="594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B3C33D75-9AE2-46A8-BEFA-09532BC05297}" type="slidenum">
              <a:rPr lang="en-US" altLang="ja-JP"/>
              <a:pPr/>
              <a:t>‹#›</a:t>
            </a:fld>
            <a:endParaRPr lang="en-US" altLang="ja-JP"/>
          </a:p>
        </p:txBody>
      </p:sp>
    </p:spTree>
    <p:extLst>
      <p:ext uri="{BB962C8B-B14F-4D97-AF65-F5344CB8AC3E}">
        <p14:creationId xmlns:p14="http://schemas.microsoft.com/office/powerpoint/2010/main" val="123758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F7CF97A2-06B0-44C6-B45C-81842CCF5D7D}" type="slidenum">
              <a:rPr lang="en-US" altLang="ja-JP"/>
              <a:pPr/>
              <a:t>‹#›</a:t>
            </a:fld>
            <a:endParaRPr lang="en-US" altLang="ja-JP"/>
          </a:p>
        </p:txBody>
      </p:sp>
    </p:spTree>
    <p:extLst>
      <p:ext uri="{BB962C8B-B14F-4D97-AF65-F5344CB8AC3E}">
        <p14:creationId xmlns:p14="http://schemas.microsoft.com/office/powerpoint/2010/main" val="79293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88E81890-C57A-492D-8C55-289AA59395D2}" type="slidenum">
              <a:rPr lang="en-US" altLang="ja-JP"/>
              <a:pPr/>
              <a:t>‹#›</a:t>
            </a:fld>
            <a:endParaRPr lang="en-US" altLang="ja-JP"/>
          </a:p>
        </p:txBody>
      </p:sp>
    </p:spTree>
    <p:extLst>
      <p:ext uri="{BB962C8B-B14F-4D97-AF65-F5344CB8AC3E}">
        <p14:creationId xmlns:p14="http://schemas.microsoft.com/office/powerpoint/2010/main" val="363543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0D7B03BF-80E7-46FC-BE9A-7AB3DD25DE3F}" type="slidenum">
              <a:rPr lang="en-US" altLang="ja-JP"/>
              <a:pPr/>
              <a:t>‹#›</a:t>
            </a:fld>
            <a:endParaRPr lang="en-US" altLang="ja-JP"/>
          </a:p>
        </p:txBody>
      </p:sp>
    </p:spTree>
    <p:extLst>
      <p:ext uri="{BB962C8B-B14F-4D97-AF65-F5344CB8AC3E}">
        <p14:creationId xmlns:p14="http://schemas.microsoft.com/office/powerpoint/2010/main" val="481782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F7DAC773-4FBF-425E-A0BB-22C48E7C9C09}" type="slidenum">
              <a:rPr lang="en-US" altLang="ja-JP"/>
              <a:pPr/>
              <a:t>‹#›</a:t>
            </a:fld>
            <a:endParaRPr lang="en-US" altLang="ja-JP"/>
          </a:p>
        </p:txBody>
      </p:sp>
    </p:spTree>
    <p:extLst>
      <p:ext uri="{BB962C8B-B14F-4D97-AF65-F5344CB8AC3E}">
        <p14:creationId xmlns:p14="http://schemas.microsoft.com/office/powerpoint/2010/main" val="2964339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A5DB4391-02EF-4377-8335-10CE96E6A846}" type="slidenum">
              <a:rPr lang="en-US" altLang="ja-JP"/>
              <a:pPr/>
              <a:t>‹#›</a:t>
            </a:fld>
            <a:endParaRPr lang="en-US" altLang="ja-JP"/>
          </a:p>
        </p:txBody>
      </p:sp>
    </p:spTree>
    <p:extLst>
      <p:ext uri="{BB962C8B-B14F-4D97-AF65-F5344CB8AC3E}">
        <p14:creationId xmlns:p14="http://schemas.microsoft.com/office/powerpoint/2010/main" val="179847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881063"/>
            <a:ext cx="58293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14350" y="2862263"/>
            <a:ext cx="5829300"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14350" y="9024938"/>
            <a:ext cx="1428750" cy="66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4938"/>
            <a:ext cx="2171700" cy="66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9024938"/>
            <a:ext cx="1428750" cy="66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680E4BD1-525B-4F4F-9A2A-3372CAB42AB1}"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a:extLst>
              <a:ext uri="{FF2B5EF4-FFF2-40B4-BE49-F238E27FC236}">
                <a16:creationId xmlns:a16="http://schemas.microsoft.com/office/drawing/2014/main" id="{92759CC1-96BE-4668-A5FA-63EFEA281C92}"/>
              </a:ext>
            </a:extLst>
          </p:cNvPr>
          <p:cNvCxnSpPr>
            <a:cxnSpLocks/>
          </p:cNvCxnSpPr>
          <p:nvPr/>
        </p:nvCxnSpPr>
        <p:spPr>
          <a:xfrm flipV="1">
            <a:off x="375834" y="1136576"/>
            <a:ext cx="5933486" cy="128852"/>
          </a:xfrm>
          <a:prstGeom prst="line">
            <a:avLst/>
          </a:prstGeom>
          <a:ln w="114300">
            <a:solidFill>
              <a:srgbClr val="FFFF00"/>
            </a:solidFill>
          </a:ln>
        </p:spPr>
        <p:style>
          <a:lnRef idx="1">
            <a:schemeClr val="accent1"/>
          </a:lnRef>
          <a:fillRef idx="0">
            <a:schemeClr val="accent1"/>
          </a:fillRef>
          <a:effectRef idx="0">
            <a:schemeClr val="accent1"/>
          </a:effectRef>
          <a:fontRef idx="minor">
            <a:schemeClr val="tx1"/>
          </a:fontRef>
        </p:style>
      </p:cxnSp>
      <p:sp>
        <p:nvSpPr>
          <p:cNvPr id="2054" name="Rectangle 59"/>
          <p:cNvSpPr>
            <a:spLocks noChangeArrowheads="1"/>
          </p:cNvSpPr>
          <p:nvPr/>
        </p:nvSpPr>
        <p:spPr bwMode="auto">
          <a:xfrm>
            <a:off x="307915" y="7261869"/>
            <a:ext cx="6219825" cy="1921584"/>
          </a:xfrm>
          <a:prstGeom prst="rect">
            <a:avLst/>
          </a:prstGeom>
          <a:solidFill>
            <a:schemeClr val="bg1"/>
          </a:solidFill>
          <a:ln w="9525">
            <a:solidFill>
              <a:schemeClr val="tx1"/>
            </a:solidFill>
            <a:miter lim="800000"/>
            <a:headEnd/>
            <a:tailEnd/>
          </a:ln>
        </p:spPr>
        <p:txBody>
          <a:bodyPr wrap="none" anchor="ct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55" name="Rectangle 65"/>
          <p:cNvSpPr>
            <a:spLocks noChangeArrowheads="1"/>
          </p:cNvSpPr>
          <p:nvPr/>
        </p:nvSpPr>
        <p:spPr bwMode="auto">
          <a:xfrm>
            <a:off x="307915" y="7261870"/>
            <a:ext cx="955675" cy="1921583"/>
          </a:xfrm>
          <a:prstGeom prst="rect">
            <a:avLst/>
          </a:prstGeom>
          <a:solidFill>
            <a:srgbClr val="C0C0C0"/>
          </a:solidFill>
          <a:ln w="9525">
            <a:solidFill>
              <a:schemeClr val="tx1"/>
            </a:solidFill>
            <a:miter lim="800000"/>
            <a:headEnd/>
            <a:tailEnd/>
          </a:ln>
        </p:spPr>
        <p:txBody>
          <a:bodyPr wrap="none" anchor="ct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2073" name="Text Box 29"/>
          <p:cNvSpPr txBox="1">
            <a:spLocks noChangeArrowheads="1"/>
          </p:cNvSpPr>
          <p:nvPr/>
        </p:nvSpPr>
        <p:spPr bwMode="auto">
          <a:xfrm>
            <a:off x="117275" y="4324726"/>
            <a:ext cx="280557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b="1" dirty="0"/>
              <a:t>ＦＡＸ ：０３－１２３４－５６７８ </a:t>
            </a:r>
            <a:r>
              <a:rPr lang="ja-JP" altLang="en-US" sz="1000" dirty="0"/>
              <a:t>（</a:t>
            </a:r>
            <a:r>
              <a:rPr lang="en-US" altLang="ja-JP" sz="1000" dirty="0"/>
              <a:t>24</a:t>
            </a:r>
            <a:r>
              <a:rPr lang="ja-JP" altLang="en-US" sz="1000" dirty="0"/>
              <a:t>時間受付）</a:t>
            </a:r>
          </a:p>
        </p:txBody>
      </p:sp>
      <p:sp>
        <p:nvSpPr>
          <p:cNvPr id="2075" name="Text Box 32"/>
          <p:cNvSpPr txBox="1">
            <a:spLocks noChangeArrowheads="1"/>
          </p:cNvSpPr>
          <p:nvPr/>
        </p:nvSpPr>
        <p:spPr bwMode="auto">
          <a:xfrm>
            <a:off x="435351" y="7879745"/>
            <a:ext cx="69762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000" dirty="0"/>
              <a:t>担当者名</a:t>
            </a:r>
          </a:p>
        </p:txBody>
      </p:sp>
      <p:sp>
        <p:nvSpPr>
          <p:cNvPr id="2077" name="Text Box 35"/>
          <p:cNvSpPr txBox="1">
            <a:spLocks noChangeArrowheads="1"/>
          </p:cNvSpPr>
          <p:nvPr/>
        </p:nvSpPr>
        <p:spPr bwMode="auto">
          <a:xfrm>
            <a:off x="377765" y="8806324"/>
            <a:ext cx="85151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000" dirty="0"/>
              <a:t>電話</a:t>
            </a:r>
            <a:r>
              <a:rPr lang="ja-JP" altLang="en-US" sz="800" dirty="0"/>
              <a:t>（携帯可）</a:t>
            </a:r>
          </a:p>
        </p:txBody>
      </p:sp>
      <p:sp>
        <p:nvSpPr>
          <p:cNvPr id="2092" name="Line 57"/>
          <p:cNvSpPr>
            <a:spLocks noChangeShapeType="1"/>
          </p:cNvSpPr>
          <p:nvPr/>
        </p:nvSpPr>
        <p:spPr bwMode="auto">
          <a:xfrm>
            <a:off x="0" y="4232920"/>
            <a:ext cx="6858000" cy="0"/>
          </a:xfrm>
          <a:prstGeom prst="line">
            <a:avLst/>
          </a:prstGeom>
          <a:noFill/>
          <a:ln w="9525">
            <a:solidFill>
              <a:srgbClr val="808080"/>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95" name="Line 62"/>
          <p:cNvSpPr>
            <a:spLocks noChangeShapeType="1"/>
          </p:cNvSpPr>
          <p:nvPr/>
        </p:nvSpPr>
        <p:spPr bwMode="auto">
          <a:xfrm flipV="1">
            <a:off x="307915" y="8708867"/>
            <a:ext cx="6218238" cy="63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98" name="Text Box 67"/>
          <p:cNvSpPr txBox="1">
            <a:spLocks noChangeArrowheads="1"/>
          </p:cNvSpPr>
          <p:nvPr/>
        </p:nvSpPr>
        <p:spPr bwMode="auto">
          <a:xfrm>
            <a:off x="1233428" y="8197692"/>
            <a:ext cx="2984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900"/>
              <a:t>〒</a:t>
            </a:r>
          </a:p>
        </p:txBody>
      </p:sp>
      <p:sp>
        <p:nvSpPr>
          <p:cNvPr id="2102" name="Text Box 74"/>
          <p:cNvSpPr txBox="1">
            <a:spLocks noChangeArrowheads="1"/>
          </p:cNvSpPr>
          <p:nvPr/>
        </p:nvSpPr>
        <p:spPr bwMode="auto">
          <a:xfrm>
            <a:off x="3911771" y="9232830"/>
            <a:ext cx="280076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600" dirty="0">
                <a:latin typeface="ＭＳ ゴシック" panose="020B0609070205080204" pitchFamily="49" charset="-128"/>
                <a:ea typeface="ＭＳ ゴシック" panose="020B0609070205080204" pitchFamily="49" charset="-128"/>
              </a:rPr>
              <a:t>本申込書に記載いただいた個人情報は本件以外の目的で使用いたしません。</a:t>
            </a:r>
          </a:p>
        </p:txBody>
      </p:sp>
      <p:sp>
        <p:nvSpPr>
          <p:cNvPr id="2076" name="Text Box 34"/>
          <p:cNvSpPr txBox="1">
            <a:spLocks noChangeArrowheads="1"/>
          </p:cNvSpPr>
          <p:nvPr/>
        </p:nvSpPr>
        <p:spPr bwMode="auto">
          <a:xfrm>
            <a:off x="523815" y="8326279"/>
            <a:ext cx="5238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000"/>
              <a:t>住　所</a:t>
            </a:r>
          </a:p>
        </p:txBody>
      </p:sp>
      <p:sp>
        <p:nvSpPr>
          <p:cNvPr id="2118" name="Line 62"/>
          <p:cNvSpPr>
            <a:spLocks noChangeShapeType="1"/>
          </p:cNvSpPr>
          <p:nvPr/>
        </p:nvSpPr>
        <p:spPr bwMode="auto">
          <a:xfrm flipV="1">
            <a:off x="307915" y="8200867"/>
            <a:ext cx="6218238" cy="63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7" name="テキスト ボックス 26"/>
          <p:cNvSpPr txBox="1"/>
          <p:nvPr/>
        </p:nvSpPr>
        <p:spPr>
          <a:xfrm>
            <a:off x="466687" y="803682"/>
            <a:ext cx="6016391" cy="523220"/>
          </a:xfrm>
          <a:prstGeom prst="rect">
            <a:avLst/>
          </a:prstGeom>
          <a:noFill/>
        </p:spPr>
        <p:txBody>
          <a:bodyPr wrap="none" rtlCol="0">
            <a:spAutoFit/>
          </a:bodyPr>
          <a:lstStyle/>
          <a:p>
            <a:r>
              <a:rPr kumimoji="1" lang="ja-JP" altLang="en-US" sz="2800" dirty="0">
                <a:solidFill>
                  <a:srgbClr val="322214"/>
                </a:solidFill>
              </a:rPr>
              <a:t>売掛金の回収をお手伝いいたします！</a:t>
            </a:r>
          </a:p>
        </p:txBody>
      </p:sp>
      <p:sp>
        <p:nvSpPr>
          <p:cNvPr id="29" name="Text Box 29"/>
          <p:cNvSpPr txBox="1">
            <a:spLocks noChangeArrowheads="1"/>
          </p:cNvSpPr>
          <p:nvPr/>
        </p:nvSpPr>
        <p:spPr bwMode="auto">
          <a:xfrm>
            <a:off x="154861" y="1605068"/>
            <a:ext cx="676659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000" dirty="0"/>
              <a:t>キャッシュフローの改善の最も簡単な方法が「売掛金の回収」です！弊社にお任せいただければ、最短１週間で回収できる</a:t>
            </a:r>
            <a:endParaRPr lang="en-US" altLang="ja-JP" sz="1000" dirty="0"/>
          </a:p>
          <a:p>
            <a:pPr eaLnBrk="1" hangingPunct="1"/>
            <a:r>
              <a:rPr lang="ja-JP" altLang="en-US" sz="1000" dirty="0"/>
              <a:t>こともあり、これまで全国各地でご利用いただいてきました。今回、以下の条件の企業様に限り、新規特別価格でサービスを</a:t>
            </a:r>
            <a:endParaRPr lang="en-US" altLang="ja-JP" sz="1000" dirty="0"/>
          </a:p>
          <a:p>
            <a:pPr eaLnBrk="1" hangingPunct="1"/>
            <a:r>
              <a:rPr lang="ja-JP" altLang="en-US" sz="1000" dirty="0"/>
              <a:t>提供させていただきます。ご希望の方は以下のアンケートにご記入の上、</a:t>
            </a:r>
            <a:r>
              <a:rPr lang="en-US" altLang="ja-JP" sz="1000" dirty="0"/>
              <a:t>FAX</a:t>
            </a:r>
            <a:r>
              <a:rPr lang="ja-JP" altLang="en-US" sz="1000" dirty="0" err="1"/>
              <a:t>にて</a:t>
            </a:r>
            <a:r>
              <a:rPr lang="ja-JP" altLang="en-US" sz="1000" dirty="0"/>
              <a:t>お申込みください。</a:t>
            </a:r>
          </a:p>
        </p:txBody>
      </p:sp>
      <p:sp>
        <p:nvSpPr>
          <p:cNvPr id="31" name="Text Box 29"/>
          <p:cNvSpPr txBox="1">
            <a:spLocks noChangeArrowheads="1"/>
          </p:cNvSpPr>
          <p:nvPr/>
        </p:nvSpPr>
        <p:spPr bwMode="auto">
          <a:xfrm>
            <a:off x="201193" y="4622875"/>
            <a:ext cx="5182829"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lnSpc>
                <a:spcPct val="200000"/>
              </a:lnSpc>
            </a:pPr>
            <a:r>
              <a:rPr lang="ja-JP" altLang="en-US" sz="1100" dirty="0"/>
              <a:t>アンケートにご記入ください</a:t>
            </a:r>
            <a:endParaRPr lang="en-US" altLang="ja-JP" sz="1100" dirty="0"/>
          </a:p>
          <a:p>
            <a:pPr eaLnBrk="1" hangingPunct="1">
              <a:lnSpc>
                <a:spcPct val="200000"/>
              </a:lnSpc>
            </a:pPr>
            <a:r>
              <a:rPr lang="ja-JP" altLang="en-US" sz="1100" dirty="0"/>
              <a:t>　１）　売り掛けている商品・サービスの内容を簡単にご記入ください</a:t>
            </a:r>
            <a:endParaRPr lang="en-US" altLang="ja-JP" sz="1100" dirty="0"/>
          </a:p>
          <a:p>
            <a:pPr eaLnBrk="1" hangingPunct="1">
              <a:lnSpc>
                <a:spcPct val="200000"/>
              </a:lnSpc>
            </a:pPr>
            <a:endParaRPr lang="en-US" altLang="ja-JP" sz="1100" dirty="0"/>
          </a:p>
          <a:p>
            <a:pPr eaLnBrk="1" hangingPunct="1">
              <a:lnSpc>
                <a:spcPct val="200000"/>
              </a:lnSpc>
            </a:pPr>
            <a:r>
              <a:rPr lang="ja-JP" altLang="en-US" sz="1100" dirty="0"/>
              <a:t>　２）　何日間で回収できれば良いとお考えですか？</a:t>
            </a:r>
            <a:endParaRPr lang="en-US" altLang="ja-JP" sz="1100" dirty="0"/>
          </a:p>
          <a:p>
            <a:pPr eaLnBrk="1" hangingPunct="1">
              <a:lnSpc>
                <a:spcPct val="200000"/>
              </a:lnSpc>
            </a:pPr>
            <a:r>
              <a:rPr lang="ja-JP" altLang="en-US" sz="1100" dirty="0"/>
              <a:t>　　　　できるだけ早く　　・　１ヵ月以内　　・　３ヵ月以内　　・　時効前なら特に急がない</a:t>
            </a:r>
            <a:endParaRPr lang="en-US" altLang="ja-JP" sz="1100" dirty="0"/>
          </a:p>
          <a:p>
            <a:pPr eaLnBrk="1" hangingPunct="1">
              <a:lnSpc>
                <a:spcPct val="200000"/>
              </a:lnSpc>
            </a:pPr>
            <a:r>
              <a:rPr lang="ja-JP" altLang="en-US" sz="1100" dirty="0"/>
              <a:t>　３）　１００万円を超える売掛金は１年で何件くらい発生しますか？</a:t>
            </a:r>
            <a:endParaRPr lang="en-US" altLang="ja-JP" sz="1100" dirty="0"/>
          </a:p>
          <a:p>
            <a:pPr eaLnBrk="1" hangingPunct="1">
              <a:lnSpc>
                <a:spcPct val="200000"/>
              </a:lnSpc>
            </a:pPr>
            <a:r>
              <a:rPr lang="ja-JP" altLang="en-US" sz="1100" dirty="0"/>
              <a:t>　　　　　　　約　　　　　　　　　　　　　件　／　年間</a:t>
            </a:r>
            <a:endParaRPr lang="en-US" altLang="ja-JP" sz="1100" dirty="0"/>
          </a:p>
        </p:txBody>
      </p:sp>
      <p:sp>
        <p:nvSpPr>
          <p:cNvPr id="32" name="Line 62"/>
          <p:cNvSpPr>
            <a:spLocks noChangeShapeType="1"/>
          </p:cNvSpPr>
          <p:nvPr/>
        </p:nvSpPr>
        <p:spPr bwMode="auto">
          <a:xfrm flipV="1">
            <a:off x="307915" y="7732555"/>
            <a:ext cx="6218238" cy="63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33" name="Text Box 32"/>
          <p:cNvSpPr txBox="1">
            <a:spLocks noChangeArrowheads="1"/>
          </p:cNvSpPr>
          <p:nvPr/>
        </p:nvSpPr>
        <p:spPr bwMode="auto">
          <a:xfrm>
            <a:off x="489946" y="7403402"/>
            <a:ext cx="56938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000" dirty="0"/>
              <a:t>会社名</a:t>
            </a:r>
          </a:p>
        </p:txBody>
      </p:sp>
      <p:sp>
        <p:nvSpPr>
          <p:cNvPr id="35" name="Text Box 29"/>
          <p:cNvSpPr txBox="1">
            <a:spLocks noChangeArrowheads="1"/>
          </p:cNvSpPr>
          <p:nvPr/>
        </p:nvSpPr>
        <p:spPr bwMode="auto">
          <a:xfrm>
            <a:off x="2924944" y="4326332"/>
            <a:ext cx="31534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200" dirty="0"/>
              <a:t>株式会社●●●●　●●部　アンケート係　行</a:t>
            </a:r>
            <a:endParaRPr lang="ja-JP" altLang="en-US" sz="1000" dirty="0"/>
          </a:p>
        </p:txBody>
      </p:sp>
      <p:sp>
        <p:nvSpPr>
          <p:cNvPr id="39" name="Text Box 29"/>
          <p:cNvSpPr txBox="1">
            <a:spLocks noChangeArrowheads="1"/>
          </p:cNvSpPr>
          <p:nvPr/>
        </p:nvSpPr>
        <p:spPr bwMode="auto">
          <a:xfrm>
            <a:off x="303826" y="9570158"/>
            <a:ext cx="640871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1000" dirty="0"/>
              <a:t>株式会社●●●●　〒</a:t>
            </a:r>
            <a:r>
              <a:rPr lang="en-US" altLang="ja-JP" sz="1000" dirty="0"/>
              <a:t>123-4567</a:t>
            </a:r>
            <a:r>
              <a:rPr lang="ja-JP" altLang="en-US" sz="1000" dirty="0"/>
              <a:t> ●●●●●●●●●●●●●●●●●●●●●●　ＴＥＬ：</a:t>
            </a:r>
            <a:r>
              <a:rPr lang="en-US" altLang="ja-JP" sz="1000" dirty="0"/>
              <a:t>03-1234-5678</a:t>
            </a:r>
            <a:endParaRPr lang="ja-JP" altLang="en-US" sz="1000" dirty="0"/>
          </a:p>
        </p:txBody>
      </p:sp>
      <p:sp>
        <p:nvSpPr>
          <p:cNvPr id="28" name="Text Box 29">
            <a:extLst>
              <a:ext uri="{FF2B5EF4-FFF2-40B4-BE49-F238E27FC236}">
                <a16:creationId xmlns:a16="http://schemas.microsoft.com/office/drawing/2014/main" id="{E4F36416-C28E-4EB3-B650-562B7EF750D7}"/>
              </a:ext>
            </a:extLst>
          </p:cNvPr>
          <p:cNvSpPr txBox="1">
            <a:spLocks noChangeArrowheads="1"/>
          </p:cNvSpPr>
          <p:nvPr/>
        </p:nvSpPr>
        <p:spPr bwMode="auto">
          <a:xfrm>
            <a:off x="453435" y="426867"/>
            <a:ext cx="245451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pPr>
            <a:r>
              <a:rPr lang="ja-JP" altLang="en-US" sz="1000" dirty="0"/>
              <a:t>アンケートにお答えいただいた経営者様に</a:t>
            </a:r>
          </a:p>
        </p:txBody>
      </p:sp>
      <p:cxnSp>
        <p:nvCxnSpPr>
          <p:cNvPr id="4" name="直線コネクタ 3">
            <a:extLst>
              <a:ext uri="{FF2B5EF4-FFF2-40B4-BE49-F238E27FC236}">
                <a16:creationId xmlns:a16="http://schemas.microsoft.com/office/drawing/2014/main" id="{806D20E4-E711-46F1-92BC-0D6FDF23B736}"/>
              </a:ext>
            </a:extLst>
          </p:cNvPr>
          <p:cNvCxnSpPr>
            <a:cxnSpLocks/>
          </p:cNvCxnSpPr>
          <p:nvPr/>
        </p:nvCxnSpPr>
        <p:spPr>
          <a:xfrm>
            <a:off x="307915" y="516740"/>
            <a:ext cx="182031" cy="203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0B042184-DC90-4497-8A91-EA4D1CD23E7A}"/>
              </a:ext>
            </a:extLst>
          </p:cNvPr>
          <p:cNvCxnSpPr>
            <a:cxnSpLocks/>
          </p:cNvCxnSpPr>
          <p:nvPr/>
        </p:nvCxnSpPr>
        <p:spPr>
          <a:xfrm flipH="1">
            <a:off x="2834891" y="543652"/>
            <a:ext cx="234069" cy="1706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図 8">
            <a:extLst>
              <a:ext uri="{FF2B5EF4-FFF2-40B4-BE49-F238E27FC236}">
                <a16:creationId xmlns:a16="http://schemas.microsoft.com/office/drawing/2014/main" id="{FBEFE814-A14F-4FB7-85B7-EEA3A8D2BF24}"/>
              </a:ext>
            </a:extLst>
          </p:cNvPr>
          <p:cNvPicPr>
            <a:picLocks noChangeAspect="1"/>
          </p:cNvPicPr>
          <p:nvPr/>
        </p:nvPicPr>
        <p:blipFill>
          <a:blip r:embed="rId3"/>
          <a:stretch>
            <a:fillRect/>
          </a:stretch>
        </p:blipFill>
        <p:spPr>
          <a:xfrm>
            <a:off x="562023" y="2327915"/>
            <a:ext cx="504083" cy="392837"/>
          </a:xfrm>
          <a:prstGeom prst="rect">
            <a:avLst/>
          </a:prstGeom>
        </p:spPr>
      </p:pic>
      <p:sp>
        <p:nvSpPr>
          <p:cNvPr id="38" name="Text Box 29">
            <a:extLst>
              <a:ext uri="{FF2B5EF4-FFF2-40B4-BE49-F238E27FC236}">
                <a16:creationId xmlns:a16="http://schemas.microsoft.com/office/drawing/2014/main" id="{051D7A89-FAAB-45D1-8EC4-7702EEE84881}"/>
              </a:ext>
            </a:extLst>
          </p:cNvPr>
          <p:cNvSpPr txBox="1">
            <a:spLocks noChangeArrowheads="1"/>
          </p:cNvSpPr>
          <p:nvPr/>
        </p:nvSpPr>
        <p:spPr bwMode="auto">
          <a:xfrm>
            <a:off x="1009345" y="2338449"/>
            <a:ext cx="50930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400" dirty="0"/>
              <a:t>１社への債権額（売掛）が</a:t>
            </a:r>
            <a:r>
              <a:rPr lang="en-US" altLang="ja-JP" sz="1400" dirty="0"/>
              <a:t>100</a:t>
            </a:r>
            <a:r>
              <a:rPr lang="ja-JP" altLang="en-US" sz="1400" dirty="0"/>
              <a:t>万円を超える</a:t>
            </a:r>
            <a:r>
              <a:rPr lang="ja-JP" altLang="en-US" sz="1200" dirty="0"/>
              <a:t>　（１社のみでも結構です）</a:t>
            </a:r>
            <a:endParaRPr lang="ja-JP" altLang="en-US" sz="1400" dirty="0"/>
          </a:p>
        </p:txBody>
      </p:sp>
      <p:pic>
        <p:nvPicPr>
          <p:cNvPr id="40" name="図 39">
            <a:extLst>
              <a:ext uri="{FF2B5EF4-FFF2-40B4-BE49-F238E27FC236}">
                <a16:creationId xmlns:a16="http://schemas.microsoft.com/office/drawing/2014/main" id="{EA14B11D-B419-4245-AAD4-A795600C2757}"/>
              </a:ext>
            </a:extLst>
          </p:cNvPr>
          <p:cNvPicPr>
            <a:picLocks noChangeAspect="1"/>
          </p:cNvPicPr>
          <p:nvPr/>
        </p:nvPicPr>
        <p:blipFill>
          <a:blip r:embed="rId3"/>
          <a:stretch>
            <a:fillRect/>
          </a:stretch>
        </p:blipFill>
        <p:spPr>
          <a:xfrm>
            <a:off x="562023" y="2857950"/>
            <a:ext cx="504083" cy="392837"/>
          </a:xfrm>
          <a:prstGeom prst="rect">
            <a:avLst/>
          </a:prstGeom>
        </p:spPr>
      </p:pic>
      <p:sp>
        <p:nvSpPr>
          <p:cNvPr id="43" name="Text Box 29">
            <a:extLst>
              <a:ext uri="{FF2B5EF4-FFF2-40B4-BE49-F238E27FC236}">
                <a16:creationId xmlns:a16="http://schemas.microsoft.com/office/drawing/2014/main" id="{9D14668F-1700-425F-A0B1-6A6ED0CAC855}"/>
              </a:ext>
            </a:extLst>
          </p:cNvPr>
          <p:cNvSpPr txBox="1">
            <a:spLocks noChangeArrowheads="1"/>
          </p:cNvSpPr>
          <p:nvPr/>
        </p:nvSpPr>
        <p:spPr bwMode="auto">
          <a:xfrm>
            <a:off x="1009345" y="2868484"/>
            <a:ext cx="60532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400" dirty="0"/>
              <a:t>債務者（相手）が東京都内の企業である</a:t>
            </a:r>
            <a:r>
              <a:rPr lang="ja-JP" altLang="en-US" sz="1200" dirty="0"/>
              <a:t>　（お申込みの企業様は全国が対象です）</a:t>
            </a:r>
            <a:endParaRPr lang="ja-JP" altLang="en-US" sz="1400" dirty="0"/>
          </a:p>
        </p:txBody>
      </p:sp>
      <p:pic>
        <p:nvPicPr>
          <p:cNvPr id="44" name="図 43">
            <a:extLst>
              <a:ext uri="{FF2B5EF4-FFF2-40B4-BE49-F238E27FC236}">
                <a16:creationId xmlns:a16="http://schemas.microsoft.com/office/drawing/2014/main" id="{DA4731D4-EE9F-4070-8F22-F2B99FE8AFDD}"/>
              </a:ext>
            </a:extLst>
          </p:cNvPr>
          <p:cNvPicPr>
            <a:picLocks noChangeAspect="1"/>
          </p:cNvPicPr>
          <p:nvPr/>
        </p:nvPicPr>
        <p:blipFill>
          <a:blip r:embed="rId3"/>
          <a:stretch>
            <a:fillRect/>
          </a:stretch>
        </p:blipFill>
        <p:spPr>
          <a:xfrm>
            <a:off x="562023" y="3401017"/>
            <a:ext cx="504083" cy="392837"/>
          </a:xfrm>
          <a:prstGeom prst="rect">
            <a:avLst/>
          </a:prstGeom>
        </p:spPr>
      </p:pic>
      <p:sp>
        <p:nvSpPr>
          <p:cNvPr id="45" name="Text Box 29">
            <a:extLst>
              <a:ext uri="{FF2B5EF4-FFF2-40B4-BE49-F238E27FC236}">
                <a16:creationId xmlns:a16="http://schemas.microsoft.com/office/drawing/2014/main" id="{071DD61A-537B-4BF7-B99D-A9C8DB78EFA2}"/>
              </a:ext>
            </a:extLst>
          </p:cNvPr>
          <p:cNvSpPr txBox="1">
            <a:spLocks noChangeArrowheads="1"/>
          </p:cNvSpPr>
          <p:nvPr/>
        </p:nvSpPr>
        <p:spPr bwMode="auto">
          <a:xfrm>
            <a:off x="1009345" y="3411551"/>
            <a:ext cx="368081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1400" dirty="0"/>
              <a:t>便利なサービスであれば継続的に利用したい</a:t>
            </a:r>
          </a:p>
        </p:txBody>
      </p:sp>
      <p:sp>
        <p:nvSpPr>
          <p:cNvPr id="46" name="Text Box 29">
            <a:extLst>
              <a:ext uri="{FF2B5EF4-FFF2-40B4-BE49-F238E27FC236}">
                <a16:creationId xmlns:a16="http://schemas.microsoft.com/office/drawing/2014/main" id="{2A6BAA6C-991E-4891-B4FD-435CB4F77C72}"/>
              </a:ext>
            </a:extLst>
          </p:cNvPr>
          <p:cNvSpPr txBox="1">
            <a:spLocks noChangeArrowheads="1"/>
          </p:cNvSpPr>
          <p:nvPr/>
        </p:nvSpPr>
        <p:spPr bwMode="auto">
          <a:xfrm>
            <a:off x="3474882" y="3793854"/>
            <a:ext cx="333617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pPr>
            <a:r>
              <a:rPr lang="ja-JP" altLang="en-US" sz="1000" dirty="0"/>
              <a:t>上記すべてに該当する企業様は今すぐお申込みください！</a:t>
            </a:r>
          </a:p>
        </p:txBody>
      </p:sp>
      <p:sp>
        <p:nvSpPr>
          <p:cNvPr id="47" name="Text Box 29">
            <a:extLst>
              <a:ext uri="{FF2B5EF4-FFF2-40B4-BE49-F238E27FC236}">
                <a16:creationId xmlns:a16="http://schemas.microsoft.com/office/drawing/2014/main" id="{5E07F311-2377-4FB2-AC49-EF0F5372D2A7}"/>
              </a:ext>
            </a:extLst>
          </p:cNvPr>
          <p:cNvSpPr txBox="1">
            <a:spLocks noChangeArrowheads="1"/>
          </p:cNvSpPr>
          <p:nvPr/>
        </p:nvSpPr>
        <p:spPr bwMode="auto">
          <a:xfrm>
            <a:off x="4307578" y="6835641"/>
            <a:ext cx="12105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24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eaLnBrk="1" hangingPunct="1">
              <a:lnSpc>
                <a:spcPct val="200000"/>
              </a:lnSpc>
            </a:pPr>
            <a:r>
              <a:rPr lang="ja-JP" altLang="en-US" sz="1100" dirty="0"/>
              <a:t>アンケートコード：</a:t>
            </a:r>
            <a:endParaRPr lang="en-US" altLang="ja-JP" sz="1100" dirty="0"/>
          </a:p>
        </p:txBody>
      </p:sp>
      <p:sp>
        <p:nvSpPr>
          <p:cNvPr id="10" name="大かっこ 9">
            <a:extLst>
              <a:ext uri="{FF2B5EF4-FFF2-40B4-BE49-F238E27FC236}">
                <a16:creationId xmlns:a16="http://schemas.microsoft.com/office/drawing/2014/main" id="{D28AA172-C22D-45C3-8677-303E12EA9FB8}"/>
              </a:ext>
            </a:extLst>
          </p:cNvPr>
          <p:cNvSpPr/>
          <p:nvPr/>
        </p:nvSpPr>
        <p:spPr>
          <a:xfrm>
            <a:off x="672492" y="5328246"/>
            <a:ext cx="5780844" cy="37272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210E32F3-D65B-4A55-A933-FC5158043B5C}"/>
              </a:ext>
            </a:extLst>
          </p:cNvPr>
          <p:cNvSpPr txBox="1"/>
          <p:nvPr/>
        </p:nvSpPr>
        <p:spPr>
          <a:xfrm>
            <a:off x="7245424" y="6828870"/>
            <a:ext cx="3316934" cy="738664"/>
          </a:xfrm>
          <a:prstGeom prst="rect">
            <a:avLst/>
          </a:prstGeom>
          <a:noFill/>
        </p:spPr>
        <p:txBody>
          <a:bodyPr wrap="none" rtlCol="0">
            <a:spAutoFit/>
          </a:bodyPr>
          <a:lstStyle/>
          <a:p>
            <a:r>
              <a:rPr kumimoji="1" lang="ja-JP" altLang="en-US" sz="1400" dirty="0"/>
              <a:t>＜アンケートコード＞</a:t>
            </a:r>
            <a:endParaRPr kumimoji="1" lang="en-US" altLang="ja-JP" sz="1400" dirty="0"/>
          </a:p>
          <a:p>
            <a:r>
              <a:rPr lang="ja-JP" altLang="en-US" sz="1400" dirty="0"/>
              <a:t>ここには代理店コードを入力してください</a:t>
            </a:r>
            <a:endParaRPr lang="en-US" altLang="ja-JP" sz="1400" dirty="0"/>
          </a:p>
          <a:p>
            <a:r>
              <a:rPr kumimoji="1" lang="ja-JP" altLang="en-US" sz="1400" dirty="0"/>
              <a:t>（あえて代理店コードと記載していません）</a:t>
            </a:r>
          </a:p>
        </p:txBody>
      </p:sp>
    </p:spTree>
  </p:cSld>
  <p:clrMapOvr>
    <a:masterClrMapping/>
  </p:clrMapOvr>
</p:sld>
</file>

<file path=ppt/theme/theme1.xml><?xml version="1.0" encoding="utf-8"?>
<a:theme xmlns:a="http://schemas.openxmlformats.org/drawingml/2006/main" name="新しいプレゼンテーション">
  <a:themeElements>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新しいプレゼンテーショ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新しいプレゼンテーショ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新しいプレゼンテーショ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新しいプレゼンテーショ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新しいプレゼンテーショ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新しいプレゼンテーショ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新しいプレゼンテーショ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新しいプレゼンテーション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新しいプレゼンテーショ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新しいプレゼンテーショ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新しいプレゼンテーショ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新しいプレゼンテーショ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新しいプレゼンテーショ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436</TotalTime>
  <Words>324</Words>
  <Application>Microsoft Office PowerPoint</Application>
  <PresentationFormat>A4 210 x 297 mm</PresentationFormat>
  <Paragraphs>30</Paragraphs>
  <Slides>1</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ゴシック</vt:lpstr>
      <vt:lpstr>Arial</vt:lpstr>
      <vt:lpstr>新しいプレゼンテーション</vt:lpstr>
      <vt:lpstr>PowerPoint プレゼンテーション</vt:lpstr>
    </vt:vector>
  </TitlesOfParts>
  <Company>佐藤 つぶら</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アンケート用紙A</dc:title>
  <dc:creator>代理店募集.com</dc:creator>
  <cp:lastModifiedBy>佐藤康人</cp:lastModifiedBy>
  <cp:revision>59</cp:revision>
  <dcterms:created xsi:type="dcterms:W3CDTF">2011-01-21T12:53:23Z</dcterms:created>
  <dcterms:modified xsi:type="dcterms:W3CDTF">2022-04-20T11:26:27Z</dcterms:modified>
</cp:coreProperties>
</file>