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pos="239" userDrawn="1">
          <p15:clr>
            <a:srgbClr val="A4A3A4"/>
          </p15:clr>
        </p15:guide>
        <p15:guide id="4" pos="4502" userDrawn="1">
          <p15:clr>
            <a:srgbClr val="A4A3A4"/>
          </p15:clr>
        </p15:guide>
        <p15:guide id="5" orient="horz" pos="257" userDrawn="1">
          <p15:clr>
            <a:srgbClr val="A4A3A4"/>
          </p15:clr>
        </p15:guide>
        <p15:guide id="6" orient="horz" pos="6513" userDrawn="1">
          <p15:clr>
            <a:srgbClr val="A4A3A4"/>
          </p15:clr>
        </p15:guide>
        <p15:guide id="7" pos="407" userDrawn="1">
          <p15:clr>
            <a:srgbClr val="A4A3A4"/>
          </p15:clr>
        </p15:guide>
        <p15:guide id="8" pos="43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95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77"/>
    <p:restoredTop sz="96322"/>
  </p:normalViewPr>
  <p:slideViewPr>
    <p:cSldViewPr>
      <p:cViewPr varScale="1">
        <p:scale>
          <a:sx n="69" d="100"/>
          <a:sy n="69" d="100"/>
        </p:scale>
        <p:origin x="2982" y="66"/>
      </p:cViewPr>
      <p:guideLst>
        <p:guide orient="horz" pos="3368"/>
        <p:guide pos="2381"/>
        <p:guide pos="239"/>
        <p:guide pos="4502"/>
        <p:guide orient="horz" pos="257"/>
        <p:guide orient="horz" pos="6513"/>
        <p:guide pos="407"/>
        <p:guide pos="43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A2B8C21-2E9A-45E6-8F5F-87C51D110E2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C357FCB-DB57-453A-B93F-10394CCDD0A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B87D119-ED47-4623-99C6-0966A850108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17738" y="685800"/>
            <a:ext cx="24225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EDB58FF-7F21-47D9-9EAA-697E2E7C883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7B7A5CE-E634-4E4C-809F-69F700CDA57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5912067-7DCD-49FE-A098-6FDAC87362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75DAB59-E2BD-4094-A95C-0CC3958F6EC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97739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95478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49321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99095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48869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16742E20-8D70-4CFD-BFAD-E2CFCF3D1F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D475453-6551-4B91-901D-84F20692CC54}" type="slidenum">
              <a:rPr lang="ja-JP" altLang="en-US" sz="1200"/>
              <a:pPr/>
              <a:t>1</a:t>
            </a:fld>
            <a:endParaRPr lang="ja-JP" altLang="en-US" sz="1200"/>
          </a:p>
        </p:txBody>
      </p:sp>
      <p:sp>
        <p:nvSpPr>
          <p:cNvPr id="8195" name="Rectangle 1026">
            <a:extLst>
              <a:ext uri="{FF2B5EF4-FFF2-40B4-BE49-F238E27FC236}">
                <a16:creationId xmlns:a16="http://schemas.microsoft.com/office/drawing/2014/main" id="{63F77691-3AAC-4F11-A53B-EC682D216B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17738" y="685800"/>
            <a:ext cx="2422525" cy="3429000"/>
          </a:xfrm>
          <a:ln/>
        </p:spPr>
      </p:sp>
      <p:sp>
        <p:nvSpPr>
          <p:cNvPr id="8196" name="Rectangle 1027">
            <a:extLst>
              <a:ext uri="{FF2B5EF4-FFF2-40B4-BE49-F238E27FC236}">
                <a16:creationId xmlns:a16="http://schemas.microsoft.com/office/drawing/2014/main" id="{A384078A-FC6D-4536-81B0-9BFD2349E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6896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22BB-E787-4AC6-AD1E-ACF4327F5B2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437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F56A-226D-4BDB-AFDD-71A076A4B1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039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D1C0-3390-4F85-970E-568A7EC2DE7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46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82E8-A671-455B-8DE3-24A94713C899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42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3D0C-6D3F-432D-956A-79EA60101B2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536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3AB4E-7B12-4F29-B9AC-B9AC0F07502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193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4DA11-D6B4-44B9-A2C7-DA37C21BA84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705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53E0-4E03-4FCF-A201-D5B1B16A4BB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517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C97A4-7FD8-4BAC-8C1B-8C7FF8F678B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095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7F56A-226D-4BDB-AFDD-71A076A4B1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26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A9054-BB1F-4783-AF18-443FDF0EB9D8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449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7F56A-226D-4BDB-AFDD-71A076A4B18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959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F4388B5-2ABD-B449-B481-82C05E6B3806}"/>
              </a:ext>
            </a:extLst>
          </p:cNvPr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FF9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39DAE6B-B424-2049-8ECE-4AA792CE1578}"/>
              </a:ext>
            </a:extLst>
          </p:cNvPr>
          <p:cNvSpPr/>
          <p:nvPr/>
        </p:nvSpPr>
        <p:spPr>
          <a:xfrm>
            <a:off x="379412" y="9306346"/>
            <a:ext cx="5009601" cy="86813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6CA65B-153B-A84B-8467-A56BAA1E3B1F}"/>
              </a:ext>
            </a:extLst>
          </p:cNvPr>
          <p:cNvSpPr/>
          <p:nvPr/>
        </p:nvSpPr>
        <p:spPr>
          <a:xfrm>
            <a:off x="379413" y="737394"/>
            <a:ext cx="6776761" cy="8108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>
            <a:extLst>
              <a:ext uri="{FF2B5EF4-FFF2-40B4-BE49-F238E27FC236}">
                <a16:creationId xmlns:a16="http://schemas.microsoft.com/office/drawing/2014/main" id="{E70F2E75-2330-E545-A4F5-54706C193D4B}"/>
              </a:ext>
            </a:extLst>
          </p:cNvPr>
          <p:cNvSpPr>
            <a:spLocks noChangeAspect="1"/>
          </p:cNvSpPr>
          <p:nvPr/>
        </p:nvSpPr>
        <p:spPr>
          <a:xfrm>
            <a:off x="277929" y="3535290"/>
            <a:ext cx="1908000" cy="1908000"/>
          </a:xfrm>
          <a:prstGeom prst="ellipse">
            <a:avLst/>
          </a:prstGeom>
          <a:solidFill>
            <a:srgbClr val="FF9500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円/楕円 63">
            <a:extLst>
              <a:ext uri="{FF2B5EF4-FFF2-40B4-BE49-F238E27FC236}">
                <a16:creationId xmlns:a16="http://schemas.microsoft.com/office/drawing/2014/main" id="{007815D0-C286-5746-A51B-7D28C008E6E1}"/>
              </a:ext>
            </a:extLst>
          </p:cNvPr>
          <p:cNvSpPr>
            <a:spLocks noChangeAspect="1"/>
          </p:cNvSpPr>
          <p:nvPr/>
        </p:nvSpPr>
        <p:spPr>
          <a:xfrm>
            <a:off x="2805558" y="3548492"/>
            <a:ext cx="1908000" cy="1908000"/>
          </a:xfrm>
          <a:prstGeom prst="ellipse">
            <a:avLst/>
          </a:prstGeom>
          <a:solidFill>
            <a:srgbClr val="FF9500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円/楕円 65">
            <a:extLst>
              <a:ext uri="{FF2B5EF4-FFF2-40B4-BE49-F238E27FC236}">
                <a16:creationId xmlns:a16="http://schemas.microsoft.com/office/drawing/2014/main" id="{68FF0757-CC0D-6D42-A861-11F4F22B1D3B}"/>
              </a:ext>
            </a:extLst>
          </p:cNvPr>
          <p:cNvSpPr>
            <a:spLocks noChangeAspect="1"/>
          </p:cNvSpPr>
          <p:nvPr/>
        </p:nvSpPr>
        <p:spPr>
          <a:xfrm>
            <a:off x="5333187" y="3561694"/>
            <a:ext cx="1908000" cy="1908000"/>
          </a:xfrm>
          <a:prstGeom prst="ellipse">
            <a:avLst/>
          </a:prstGeom>
          <a:solidFill>
            <a:srgbClr val="FF9500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円/楕円 69">
            <a:extLst>
              <a:ext uri="{FF2B5EF4-FFF2-40B4-BE49-F238E27FC236}">
                <a16:creationId xmlns:a16="http://schemas.microsoft.com/office/drawing/2014/main" id="{162BF6BE-9FF1-8F4A-8C79-3FB426BFE5C2}"/>
              </a:ext>
            </a:extLst>
          </p:cNvPr>
          <p:cNvSpPr>
            <a:spLocks noChangeAspect="1"/>
          </p:cNvSpPr>
          <p:nvPr/>
        </p:nvSpPr>
        <p:spPr>
          <a:xfrm>
            <a:off x="1546320" y="4665529"/>
            <a:ext cx="1908000" cy="1908000"/>
          </a:xfrm>
          <a:prstGeom prst="ellipse">
            <a:avLst/>
          </a:prstGeom>
          <a:solidFill>
            <a:srgbClr val="FF9500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>
            <a:extLst>
              <a:ext uri="{FF2B5EF4-FFF2-40B4-BE49-F238E27FC236}">
                <a16:creationId xmlns:a16="http://schemas.microsoft.com/office/drawing/2014/main" id="{6BED3CDD-6752-DD49-BF03-A118292D0BB5}"/>
              </a:ext>
            </a:extLst>
          </p:cNvPr>
          <p:cNvSpPr>
            <a:spLocks noChangeAspect="1"/>
          </p:cNvSpPr>
          <p:nvPr/>
        </p:nvSpPr>
        <p:spPr>
          <a:xfrm>
            <a:off x="4073949" y="4678731"/>
            <a:ext cx="1908000" cy="1908000"/>
          </a:xfrm>
          <a:prstGeom prst="ellipse">
            <a:avLst/>
          </a:prstGeom>
          <a:solidFill>
            <a:srgbClr val="FF9500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Text Box 33">
            <a:extLst>
              <a:ext uri="{FF2B5EF4-FFF2-40B4-BE49-F238E27FC236}">
                <a16:creationId xmlns:a16="http://schemas.microsoft.com/office/drawing/2014/main" id="{35C42FE6-159A-644A-A5FA-C388D8D1A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8480468"/>
            <a:ext cx="4552552" cy="208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ja-JP" sz="1000" dirty="0">
                <a:latin typeface="+mj-ea"/>
                <a:ea typeface="+mj-ea"/>
              </a:rPr>
              <a:t>※</a:t>
            </a:r>
            <a:r>
              <a:rPr lang="ja-JP" altLang="en-US" sz="1000">
                <a:latin typeface="+mj-ea"/>
                <a:ea typeface="+mj-ea"/>
              </a:rPr>
              <a:t>プランの詳細はお問い合わせください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47" name="Text Box 33">
            <a:extLst>
              <a:ext uri="{FF2B5EF4-FFF2-40B4-BE49-F238E27FC236}">
                <a16:creationId xmlns:a16="http://schemas.microsoft.com/office/drawing/2014/main" id="{EAEFAD48-8770-004B-92BB-66F2AF4A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114" y="4122192"/>
            <a:ext cx="118650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b="1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お洗濯</a:t>
            </a:r>
            <a:endParaRPr lang="en-US" altLang="ja-JP" sz="3200" b="1" dirty="0">
              <a:solidFill>
                <a:schemeClr val="bg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54" name="Text Box 33">
            <a:extLst>
              <a:ext uri="{FF2B5EF4-FFF2-40B4-BE49-F238E27FC236}">
                <a16:creationId xmlns:a16="http://schemas.microsoft.com/office/drawing/2014/main" id="{6520F121-5BC3-2C40-98CC-705C0E6AB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114" y="4615556"/>
            <a:ext cx="11865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b="1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代行</a:t>
            </a:r>
            <a:endParaRPr lang="en-US" altLang="ja-JP" b="1" dirty="0">
              <a:solidFill>
                <a:schemeClr val="bg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55" name="Text Box 33">
            <a:extLst>
              <a:ext uri="{FF2B5EF4-FFF2-40B4-BE49-F238E27FC236}">
                <a16:creationId xmlns:a16="http://schemas.microsoft.com/office/drawing/2014/main" id="{55251012-4938-E44C-8117-402A201E7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9114" y="4122192"/>
            <a:ext cx="118650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b="1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お買物</a:t>
            </a:r>
            <a:endParaRPr lang="en-US" altLang="ja-JP" sz="3200" b="1" dirty="0">
              <a:solidFill>
                <a:schemeClr val="bg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56" name="Text Box 33">
            <a:extLst>
              <a:ext uri="{FF2B5EF4-FFF2-40B4-BE49-F238E27FC236}">
                <a16:creationId xmlns:a16="http://schemas.microsoft.com/office/drawing/2014/main" id="{204E5A95-8C04-B44F-BFC7-A28B2CA7B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9114" y="4615556"/>
            <a:ext cx="11865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b="1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代行</a:t>
            </a:r>
            <a:endParaRPr lang="en-US" altLang="ja-JP" b="1" dirty="0">
              <a:solidFill>
                <a:schemeClr val="bg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57" name="Text Box 33">
            <a:extLst>
              <a:ext uri="{FF2B5EF4-FFF2-40B4-BE49-F238E27FC236}">
                <a16:creationId xmlns:a16="http://schemas.microsoft.com/office/drawing/2014/main" id="{74E1EB9A-77E4-1F4E-80E3-D51688308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7643" y="4021138"/>
            <a:ext cx="1186508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b="1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整理収納</a:t>
            </a:r>
            <a:endParaRPr lang="en-US" altLang="ja-JP" sz="3200" b="1" dirty="0">
              <a:solidFill>
                <a:schemeClr val="bg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0" name="Text Box 33">
            <a:extLst>
              <a:ext uri="{FF2B5EF4-FFF2-40B4-BE49-F238E27FC236}">
                <a16:creationId xmlns:a16="http://schemas.microsoft.com/office/drawing/2014/main" id="{31C53185-36C5-964E-B69A-0477931C6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682" y="5269300"/>
            <a:ext cx="118650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b="1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お掃除</a:t>
            </a:r>
            <a:endParaRPr lang="en-US" altLang="ja-JP" sz="3200" b="1" dirty="0">
              <a:solidFill>
                <a:schemeClr val="bg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1" name="Text Box 33">
            <a:extLst>
              <a:ext uri="{FF2B5EF4-FFF2-40B4-BE49-F238E27FC236}">
                <a16:creationId xmlns:a16="http://schemas.microsoft.com/office/drawing/2014/main" id="{B7C7B4E4-F21D-A14D-86BA-B0E10041A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682" y="5750509"/>
            <a:ext cx="11865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b="1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代行</a:t>
            </a:r>
            <a:endParaRPr lang="en-US" altLang="ja-JP" b="1" dirty="0">
              <a:solidFill>
                <a:schemeClr val="bg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5" name="Text Box 33">
            <a:extLst>
              <a:ext uri="{FF2B5EF4-FFF2-40B4-BE49-F238E27FC236}">
                <a16:creationId xmlns:a16="http://schemas.microsoft.com/office/drawing/2014/main" id="{FEC4878D-57E2-4543-8BD6-6BE9760A7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6507" y="5278324"/>
            <a:ext cx="118650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3200" b="1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家事</a:t>
            </a:r>
            <a:endParaRPr lang="en-US" altLang="ja-JP" sz="3200" b="1" dirty="0">
              <a:solidFill>
                <a:schemeClr val="bg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7" name="Text Box 33">
            <a:extLst>
              <a:ext uri="{FF2B5EF4-FFF2-40B4-BE49-F238E27FC236}">
                <a16:creationId xmlns:a16="http://schemas.microsoft.com/office/drawing/2014/main" id="{E036FB57-5116-4045-BFC3-9DA5A735B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6507" y="5759533"/>
            <a:ext cx="11865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b="1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お手伝い</a:t>
            </a:r>
            <a:endParaRPr lang="en-US" altLang="ja-JP" b="1" dirty="0">
              <a:solidFill>
                <a:schemeClr val="bg1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8" name="Text Box 33">
            <a:extLst>
              <a:ext uri="{FF2B5EF4-FFF2-40B4-BE49-F238E27FC236}">
                <a16:creationId xmlns:a16="http://schemas.microsoft.com/office/drawing/2014/main" id="{91E8BFB5-56ED-2042-AD9F-3BA8B800D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311058"/>
            <a:ext cx="55333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b="1">
                <a:latin typeface="+mn-ea"/>
                <a:ea typeface="+mn-ea"/>
              </a:rPr>
              <a:t>面倒な家事からお助けいたします</a:t>
            </a:r>
            <a:r>
              <a:rPr lang="en-US" altLang="ja-JP" b="1" dirty="0">
                <a:latin typeface="+mn-ea"/>
                <a:ea typeface="+mn-ea"/>
              </a:rPr>
              <a:t>!</a:t>
            </a:r>
          </a:p>
        </p:txBody>
      </p:sp>
      <p:sp>
        <p:nvSpPr>
          <p:cNvPr id="69" name="Text Box 33">
            <a:extLst>
              <a:ext uri="{FF2B5EF4-FFF2-40B4-BE49-F238E27FC236}">
                <a16:creationId xmlns:a16="http://schemas.microsoft.com/office/drawing/2014/main" id="{5054F067-0C7C-7E42-8ADC-72CF95B74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05" y="6654592"/>
            <a:ext cx="254000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600" b="1" dirty="0">
                <a:latin typeface="+mn-ea"/>
                <a:ea typeface="+mn-ea"/>
              </a:rPr>
              <a:t>【</a:t>
            </a:r>
            <a:r>
              <a:rPr lang="ja-JP" altLang="en-US" sz="1600" b="1">
                <a:latin typeface="+mn-ea"/>
                <a:ea typeface="+mn-ea"/>
              </a:rPr>
              <a:t>プランのご案内</a:t>
            </a:r>
            <a:r>
              <a:rPr lang="en-US" altLang="ja-JP" sz="1600" b="1" dirty="0">
                <a:latin typeface="+mn-ea"/>
                <a:ea typeface="+mn-ea"/>
              </a:rPr>
              <a:t>】</a:t>
            </a:r>
          </a:p>
        </p:txBody>
      </p:sp>
      <p:sp>
        <p:nvSpPr>
          <p:cNvPr id="24" name="Text Box 33">
            <a:extLst>
              <a:ext uri="{FF2B5EF4-FFF2-40B4-BE49-F238E27FC236}">
                <a16:creationId xmlns:a16="http://schemas.microsoft.com/office/drawing/2014/main" id="{0E89DAA0-57FC-714B-BE65-59D902419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6585" y="4990061"/>
            <a:ext cx="40152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1600" b="1">
                <a:latin typeface="Yu Gothic UI" panose="020B0500000000000000" pitchFamily="34" charset="-128"/>
                <a:ea typeface="Yu Gothic UI" panose="020B0500000000000000" pitchFamily="34" charset="-128"/>
              </a:rPr>
              <a:t>ほか</a:t>
            </a:r>
            <a:endParaRPr lang="en-US" altLang="ja-JP" sz="1600" b="1" dirty="0"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40" name="Text Box 33">
            <a:extLst>
              <a:ext uri="{FF2B5EF4-FFF2-40B4-BE49-F238E27FC236}">
                <a16:creationId xmlns:a16="http://schemas.microsoft.com/office/drawing/2014/main" id="{6B1D1110-7CCD-9D45-A2F4-E0C941D53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009" y="9043536"/>
            <a:ext cx="486191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400" b="1">
                <a:latin typeface="+mn-ea"/>
                <a:ea typeface="+mn-ea"/>
              </a:rPr>
              <a:t>お申し込み・お問い合わせはこちら</a:t>
            </a:r>
            <a:endParaRPr lang="en-US" altLang="ja-JP" sz="1400" b="1" dirty="0">
              <a:latin typeface="+mn-ea"/>
              <a:ea typeface="+mn-ea"/>
            </a:endParaRPr>
          </a:p>
        </p:txBody>
      </p:sp>
      <p:sp>
        <p:nvSpPr>
          <p:cNvPr id="43" name="Text Box 33">
            <a:extLst>
              <a:ext uri="{FF2B5EF4-FFF2-40B4-BE49-F238E27FC236}">
                <a16:creationId xmlns:a16="http://schemas.microsoft.com/office/drawing/2014/main" id="{AB57B728-69BA-8848-9462-BEA1A5018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05" y="9470745"/>
            <a:ext cx="106564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000" b="1">
                <a:solidFill>
                  <a:schemeClr val="bg1"/>
                </a:solidFill>
                <a:latin typeface="+mn-ea"/>
                <a:ea typeface="+mn-ea"/>
              </a:rPr>
              <a:t>家事代行</a:t>
            </a:r>
            <a:endParaRPr lang="en-US" altLang="ja-JP" sz="2000" b="1" dirty="0">
              <a:solidFill>
                <a:schemeClr val="bg1"/>
              </a:solidFill>
              <a:latin typeface="+mn-ea"/>
              <a:ea typeface="+mn-ea"/>
            </a:endParaRPr>
          </a:p>
          <a:p>
            <a:r>
              <a:rPr lang="ja-JP" altLang="en-US" sz="2000" b="1">
                <a:solidFill>
                  <a:schemeClr val="bg1"/>
                </a:solidFill>
                <a:latin typeface="+mn-ea"/>
                <a:ea typeface="+mn-ea"/>
              </a:rPr>
              <a:t>サービス</a:t>
            </a:r>
            <a:endParaRPr lang="en-US" altLang="ja-JP" sz="20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45" name="Text Box 33">
            <a:extLst>
              <a:ext uri="{FF2B5EF4-FFF2-40B4-BE49-F238E27FC236}">
                <a16:creationId xmlns:a16="http://schemas.microsoft.com/office/drawing/2014/main" id="{533A7C48-4A1D-734F-831F-2D49071C6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484" y="9392245"/>
            <a:ext cx="305470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3600" b="1" dirty="0">
                <a:solidFill>
                  <a:schemeClr val="bg1"/>
                </a:solidFill>
                <a:latin typeface="+mn-ea"/>
                <a:ea typeface="+mn-ea"/>
              </a:rPr>
              <a:t>0120-000-000</a:t>
            </a:r>
          </a:p>
        </p:txBody>
      </p:sp>
      <p:sp>
        <p:nvSpPr>
          <p:cNvPr id="48" name="Text Box 33">
            <a:extLst>
              <a:ext uri="{FF2B5EF4-FFF2-40B4-BE49-F238E27FC236}">
                <a16:creationId xmlns:a16="http://schemas.microsoft.com/office/drawing/2014/main" id="{2DA82CC9-0004-CE42-B507-32010DA9F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484" y="9880477"/>
            <a:ext cx="277416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200" b="1" dirty="0" err="1">
                <a:solidFill>
                  <a:schemeClr val="bg1"/>
                </a:solidFill>
                <a:latin typeface="+mn-ea"/>
                <a:ea typeface="+mn-ea"/>
              </a:rPr>
              <a:t>hpps</a:t>
            </a:r>
            <a:r>
              <a:rPr lang="en-US" altLang="ja-JP" sz="1200" b="1" dirty="0">
                <a:solidFill>
                  <a:schemeClr val="bg1"/>
                </a:solidFill>
                <a:latin typeface="+mn-ea"/>
                <a:ea typeface="+mn-ea"/>
              </a:rPr>
              <a:t>://</a:t>
            </a:r>
            <a:r>
              <a:rPr lang="en-US" altLang="ja-JP" sz="1200" b="1" dirty="0" err="1">
                <a:solidFill>
                  <a:schemeClr val="bg1"/>
                </a:solidFill>
                <a:latin typeface="+mn-ea"/>
                <a:ea typeface="+mn-ea"/>
              </a:rPr>
              <a:t>xxxxxxxxxx.xxx</a:t>
            </a:r>
            <a:r>
              <a:rPr lang="en-US" altLang="ja-JP" sz="1200" b="1" dirty="0">
                <a:solidFill>
                  <a:schemeClr val="bg1"/>
                </a:solidFill>
                <a:latin typeface="+mn-ea"/>
                <a:ea typeface="+mn-ea"/>
              </a:rPr>
              <a:t>/</a:t>
            </a:r>
          </a:p>
        </p:txBody>
      </p:sp>
      <p:sp>
        <p:nvSpPr>
          <p:cNvPr id="49" name="Text Box 33">
            <a:extLst>
              <a:ext uri="{FF2B5EF4-FFF2-40B4-BE49-F238E27FC236}">
                <a16:creationId xmlns:a16="http://schemas.microsoft.com/office/drawing/2014/main" id="{5D6F3B71-020E-CB42-A513-924AE438F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10242450"/>
            <a:ext cx="486191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 b="1">
                <a:solidFill>
                  <a:schemeClr val="bg1"/>
                </a:solidFill>
                <a:latin typeface="+mn-ea"/>
                <a:ea typeface="+mn-ea"/>
              </a:rPr>
              <a:t>事業所：〒</a:t>
            </a:r>
            <a:r>
              <a:rPr lang="en-US" altLang="ja-JP" sz="1200" b="1" dirty="0">
                <a:solidFill>
                  <a:schemeClr val="bg1"/>
                </a:solidFill>
                <a:latin typeface="+mn-ea"/>
                <a:ea typeface="+mn-ea"/>
              </a:rPr>
              <a:t>000-0000 </a:t>
            </a:r>
            <a:r>
              <a:rPr lang="ja-JP" altLang="en-US" sz="1200" b="1">
                <a:solidFill>
                  <a:schemeClr val="bg1"/>
                </a:solidFill>
                <a:latin typeface="+mn-ea"/>
                <a:ea typeface="+mn-ea"/>
              </a:rPr>
              <a:t>中央区架空町</a:t>
            </a:r>
            <a:r>
              <a:rPr lang="en-US" altLang="ja-JP" sz="1200" b="1" dirty="0">
                <a:solidFill>
                  <a:schemeClr val="bg1"/>
                </a:solidFill>
                <a:latin typeface="+mn-ea"/>
                <a:ea typeface="+mn-ea"/>
              </a:rPr>
              <a:t>1-23</a:t>
            </a:r>
            <a:r>
              <a:rPr lang="ja-JP" altLang="en-US" sz="1200" b="1">
                <a:solidFill>
                  <a:schemeClr val="bg1"/>
                </a:solidFill>
                <a:latin typeface="+mn-ea"/>
                <a:ea typeface="+mn-ea"/>
              </a:rPr>
              <a:t>ダミービル</a:t>
            </a:r>
            <a:r>
              <a:rPr lang="en-US" altLang="ja-JP" sz="1200" b="1" dirty="0">
                <a:solidFill>
                  <a:schemeClr val="bg1"/>
                </a:solidFill>
                <a:latin typeface="+mn-ea"/>
                <a:ea typeface="+mn-ea"/>
              </a:rPr>
              <a:t>4</a:t>
            </a:r>
            <a:r>
              <a:rPr lang="en" altLang="ja-JP" sz="1200" b="1" dirty="0">
                <a:solidFill>
                  <a:schemeClr val="bg1"/>
                </a:solidFill>
                <a:latin typeface="+mn-ea"/>
                <a:ea typeface="+mn-ea"/>
              </a:rPr>
              <a:t>F</a:t>
            </a:r>
            <a:endParaRPr lang="en-US" altLang="ja-JP" sz="12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59" name="Text Box 33">
            <a:extLst>
              <a:ext uri="{FF2B5EF4-FFF2-40B4-BE49-F238E27FC236}">
                <a16:creationId xmlns:a16="http://schemas.microsoft.com/office/drawing/2014/main" id="{BEC4368E-EF78-E744-B620-CFC39637B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970" y="9493328"/>
            <a:ext cx="4240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1000" b="1" dirty="0">
                <a:solidFill>
                  <a:schemeClr val="bg1"/>
                </a:solidFill>
                <a:latin typeface="+mn-ea"/>
                <a:ea typeface="+mn-ea"/>
              </a:rPr>
              <a:t>24</a:t>
            </a:r>
            <a:r>
              <a:rPr lang="ja-JP" altLang="en-US" sz="1000" b="1">
                <a:solidFill>
                  <a:schemeClr val="bg1"/>
                </a:solidFill>
                <a:latin typeface="+mn-ea"/>
                <a:ea typeface="+mn-ea"/>
              </a:rPr>
              <a:t>時間</a:t>
            </a:r>
            <a:endParaRPr lang="en-US" altLang="ja-JP" sz="1000" b="1" dirty="0">
              <a:solidFill>
                <a:schemeClr val="bg1"/>
              </a:solidFill>
              <a:latin typeface="+mn-ea"/>
              <a:ea typeface="+mn-ea"/>
            </a:endParaRPr>
          </a:p>
          <a:p>
            <a:pPr algn="ctr"/>
            <a:r>
              <a:rPr lang="ja-JP" altLang="en-US" sz="1000" b="1">
                <a:solidFill>
                  <a:schemeClr val="bg1"/>
                </a:solidFill>
                <a:latin typeface="+mn-ea"/>
                <a:ea typeface="+mn-ea"/>
              </a:rPr>
              <a:t>受付</a:t>
            </a:r>
            <a:endParaRPr lang="en-US" altLang="ja-JP" sz="10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4" name="円/楕円 3">
            <a:extLst>
              <a:ext uri="{FF2B5EF4-FFF2-40B4-BE49-F238E27FC236}">
                <a16:creationId xmlns:a16="http://schemas.microsoft.com/office/drawing/2014/main" id="{F613C231-AF5A-754B-AF35-3D3941C644A7}"/>
              </a:ext>
            </a:extLst>
          </p:cNvPr>
          <p:cNvSpPr/>
          <p:nvPr/>
        </p:nvSpPr>
        <p:spPr>
          <a:xfrm rot="1519868">
            <a:off x="5510073" y="-56498"/>
            <a:ext cx="2160000" cy="2160000"/>
          </a:xfrm>
          <a:prstGeom prst="ellipse">
            <a:avLst/>
          </a:prstGeom>
          <a:solidFill>
            <a:schemeClr val="bg1"/>
          </a:solidFill>
          <a:ln w="127000">
            <a:solidFill>
              <a:srgbClr val="FF9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Text Box 33">
            <a:extLst>
              <a:ext uri="{FF2B5EF4-FFF2-40B4-BE49-F238E27FC236}">
                <a16:creationId xmlns:a16="http://schemas.microsoft.com/office/drawing/2014/main" id="{FA32DC43-CD76-9447-922B-DC81479FDC9F}"/>
              </a:ext>
            </a:extLst>
          </p:cNvPr>
          <p:cNvSpPr txBox="1">
            <a:spLocks noChangeArrowheads="1"/>
          </p:cNvSpPr>
          <p:nvPr/>
        </p:nvSpPr>
        <p:spPr bwMode="auto">
          <a:xfrm rot="1519868">
            <a:off x="5739252" y="554774"/>
            <a:ext cx="179288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800" b="1">
                <a:solidFill>
                  <a:srgbClr val="FF9500"/>
                </a:solidFill>
                <a:latin typeface="+mn-ea"/>
                <a:ea typeface="+mn-ea"/>
              </a:rPr>
              <a:t>プロに</a:t>
            </a:r>
            <a:endParaRPr lang="en-US" altLang="ja-JP" sz="2800" b="1" dirty="0">
              <a:solidFill>
                <a:srgbClr val="FF9500"/>
              </a:solidFill>
              <a:latin typeface="+mn-ea"/>
              <a:ea typeface="+mn-ea"/>
            </a:endParaRPr>
          </a:p>
          <a:p>
            <a:pPr algn="ctr"/>
            <a:r>
              <a:rPr lang="ja-JP" altLang="en-US" sz="2800" b="1">
                <a:solidFill>
                  <a:srgbClr val="FF9500"/>
                </a:solidFill>
                <a:latin typeface="+mn-ea"/>
                <a:ea typeface="+mn-ea"/>
              </a:rPr>
              <a:t>おまかせ</a:t>
            </a:r>
            <a:r>
              <a:rPr lang="en-US" altLang="ja-JP" sz="2800" b="1" dirty="0">
                <a:solidFill>
                  <a:srgbClr val="FF9500"/>
                </a:solidFill>
                <a:latin typeface="+mn-ea"/>
                <a:ea typeface="+mn-ea"/>
              </a:rPr>
              <a:t>!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54D27803-EB92-4245-B752-CB60CE235FE3}"/>
              </a:ext>
            </a:extLst>
          </p:cNvPr>
          <p:cNvGrpSpPr/>
          <p:nvPr/>
        </p:nvGrpSpPr>
        <p:grpSpPr>
          <a:xfrm>
            <a:off x="655479" y="6930082"/>
            <a:ext cx="6240620" cy="456436"/>
            <a:chOff x="655479" y="6965047"/>
            <a:chExt cx="6240620" cy="456436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359C9819-AC0C-6B43-A18D-9873C0CBEBD2}"/>
                </a:ext>
              </a:extLst>
            </p:cNvPr>
            <p:cNvSpPr/>
            <p:nvPr/>
          </p:nvSpPr>
          <p:spPr>
            <a:xfrm>
              <a:off x="655479" y="6965047"/>
              <a:ext cx="6240620" cy="4564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A161AB43-E662-7C4F-A5B9-54509F3F80D8}"/>
                </a:ext>
              </a:extLst>
            </p:cNvPr>
            <p:cNvSpPr/>
            <p:nvPr/>
          </p:nvSpPr>
          <p:spPr>
            <a:xfrm>
              <a:off x="655479" y="6965047"/>
              <a:ext cx="1612190" cy="456436"/>
            </a:xfrm>
            <a:prstGeom prst="rect">
              <a:avLst/>
            </a:prstGeom>
            <a:solidFill>
              <a:srgbClr val="FF9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Text Box 33">
              <a:extLst>
                <a:ext uri="{FF2B5EF4-FFF2-40B4-BE49-F238E27FC236}">
                  <a16:creationId xmlns:a16="http://schemas.microsoft.com/office/drawing/2014/main" id="{28307E7B-5A30-5E44-9C50-7A5E1B2263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9517" y="7079222"/>
              <a:ext cx="115212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1600" b="1">
                  <a:solidFill>
                    <a:schemeClr val="bg1"/>
                  </a:solidFill>
                  <a:latin typeface="+mn-ea"/>
                  <a:ea typeface="+mn-ea"/>
                </a:rPr>
                <a:t>定期プラン</a:t>
              </a:r>
              <a:endParaRPr lang="en-US" altLang="ja-JP" sz="1600" b="1" dirty="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77" name="Text Box 33">
              <a:extLst>
                <a:ext uri="{FF2B5EF4-FFF2-40B4-BE49-F238E27FC236}">
                  <a16:creationId xmlns:a16="http://schemas.microsoft.com/office/drawing/2014/main" id="{9FED9771-1594-834D-B1FA-075B767928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7991" y="7107354"/>
              <a:ext cx="1008112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1400" b="1">
                  <a:latin typeface="+mj-ea"/>
                  <a:ea typeface="+mj-ea"/>
                </a:rPr>
                <a:t>週</a:t>
              </a:r>
              <a:r>
                <a:rPr lang="en-US" altLang="ja-JP" sz="1400" b="1" dirty="0">
                  <a:latin typeface="+mj-ea"/>
                  <a:ea typeface="+mj-ea"/>
                </a:rPr>
                <a:t>1</a:t>
              </a:r>
              <a:r>
                <a:rPr lang="ja-JP" altLang="en-US" sz="1400" b="1">
                  <a:latin typeface="+mj-ea"/>
                  <a:ea typeface="+mj-ea"/>
                </a:rPr>
                <a:t>回以上</a:t>
              </a:r>
              <a:endParaRPr lang="en-US" altLang="ja-JP" sz="1400" b="1" dirty="0">
                <a:latin typeface="+mj-ea"/>
                <a:ea typeface="+mj-ea"/>
              </a:endParaRPr>
            </a:p>
          </p:txBody>
        </p:sp>
        <p:sp>
          <p:nvSpPr>
            <p:cNvPr id="79" name="Text Box 33">
              <a:extLst>
                <a:ext uri="{FF2B5EF4-FFF2-40B4-BE49-F238E27FC236}">
                  <a16:creationId xmlns:a16="http://schemas.microsoft.com/office/drawing/2014/main" id="{5CCE1168-3D07-3147-BA09-2832003290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3949" y="7107354"/>
              <a:ext cx="118650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1400" b="1" dirty="0">
                  <a:latin typeface="+mj-ea"/>
                  <a:ea typeface="+mj-ea"/>
                </a:rPr>
                <a:t>2,500</a:t>
              </a:r>
              <a:r>
                <a:rPr lang="ja-JP" altLang="en-US" sz="1400" b="1">
                  <a:latin typeface="+mj-ea"/>
                  <a:ea typeface="+mj-ea"/>
                </a:rPr>
                <a:t>円</a:t>
              </a:r>
              <a:r>
                <a:rPr lang="en-US" altLang="ja-JP" sz="1400" b="1" dirty="0">
                  <a:latin typeface="+mj-ea"/>
                  <a:ea typeface="+mj-ea"/>
                </a:rPr>
                <a:t>(1h)</a:t>
              </a:r>
            </a:p>
          </p:txBody>
        </p:sp>
        <p:sp>
          <p:nvSpPr>
            <p:cNvPr id="80" name="Text Box 33">
              <a:extLst>
                <a:ext uri="{FF2B5EF4-FFF2-40B4-BE49-F238E27FC236}">
                  <a16:creationId xmlns:a16="http://schemas.microsoft.com/office/drawing/2014/main" id="{F87E158B-8C9C-8948-BEB0-1876CB4124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0527" y="7107354"/>
              <a:ext cx="9916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1400" b="1" dirty="0">
                  <a:latin typeface="+mj-ea"/>
                  <a:ea typeface="+mj-ea"/>
                </a:rPr>
                <a:t>1</a:t>
              </a:r>
              <a:r>
                <a:rPr lang="ja-JP" altLang="en-US" sz="1400" b="1">
                  <a:latin typeface="+mj-ea"/>
                  <a:ea typeface="+mj-ea"/>
                </a:rPr>
                <a:t>ヶ月更新</a:t>
              </a:r>
              <a:endParaRPr lang="en-US" altLang="ja-JP" sz="1400" b="1" dirty="0">
                <a:latin typeface="+mj-ea"/>
                <a:ea typeface="+mj-ea"/>
              </a:endParaRPr>
            </a:p>
          </p:txBody>
        </p:sp>
        <p:sp>
          <p:nvSpPr>
            <p:cNvPr id="73" name="Text Box 33">
              <a:extLst>
                <a:ext uri="{FF2B5EF4-FFF2-40B4-BE49-F238E27FC236}">
                  <a16:creationId xmlns:a16="http://schemas.microsoft.com/office/drawing/2014/main" id="{F5BC93BE-3FD9-2746-96B3-F81377904B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0595" y="7098495"/>
              <a:ext cx="315830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1400" b="1">
                  <a:solidFill>
                    <a:srgbClr val="FF9500"/>
                  </a:solidFill>
                  <a:latin typeface="+mj-ea"/>
                  <a:ea typeface="+mj-ea"/>
                </a:rPr>
                <a:t>│</a:t>
              </a:r>
              <a:endParaRPr lang="en-US" altLang="ja-JP" sz="1400" b="1" dirty="0">
                <a:solidFill>
                  <a:srgbClr val="FF9500"/>
                </a:solidFill>
                <a:latin typeface="+mj-ea"/>
                <a:ea typeface="+mj-ea"/>
              </a:endParaRPr>
            </a:p>
          </p:txBody>
        </p:sp>
        <p:sp>
          <p:nvSpPr>
            <p:cNvPr id="74" name="Text Box 33">
              <a:extLst>
                <a:ext uri="{FF2B5EF4-FFF2-40B4-BE49-F238E27FC236}">
                  <a16:creationId xmlns:a16="http://schemas.microsoft.com/office/drawing/2014/main" id="{DE0AD31E-090A-C34E-869B-249F9EA163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5018" y="7097368"/>
              <a:ext cx="315830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1400" b="1">
                  <a:solidFill>
                    <a:srgbClr val="FF9500"/>
                  </a:solidFill>
                  <a:latin typeface="+mj-ea"/>
                  <a:ea typeface="+mj-ea"/>
                </a:rPr>
                <a:t>│</a:t>
              </a:r>
              <a:endParaRPr lang="en-US" altLang="ja-JP" sz="1400" b="1" dirty="0">
                <a:solidFill>
                  <a:srgbClr val="FF9500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C14980B4-7600-EC41-89D3-17058D413375}"/>
              </a:ext>
            </a:extLst>
          </p:cNvPr>
          <p:cNvGrpSpPr/>
          <p:nvPr/>
        </p:nvGrpSpPr>
        <p:grpSpPr>
          <a:xfrm>
            <a:off x="655479" y="7471181"/>
            <a:ext cx="6240620" cy="456436"/>
            <a:chOff x="655479" y="6965047"/>
            <a:chExt cx="6240620" cy="456436"/>
          </a:xfrm>
        </p:grpSpPr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E35DD6B8-EACF-CA44-B5C6-8CB914BE2C39}"/>
                </a:ext>
              </a:extLst>
            </p:cNvPr>
            <p:cNvSpPr/>
            <p:nvPr/>
          </p:nvSpPr>
          <p:spPr>
            <a:xfrm>
              <a:off x="655479" y="6965047"/>
              <a:ext cx="6240620" cy="4564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188D3C57-72FC-CF4D-9CDB-28F5BA5AA353}"/>
                </a:ext>
              </a:extLst>
            </p:cNvPr>
            <p:cNvSpPr/>
            <p:nvPr/>
          </p:nvSpPr>
          <p:spPr>
            <a:xfrm>
              <a:off x="655479" y="6965047"/>
              <a:ext cx="1612190" cy="456436"/>
            </a:xfrm>
            <a:prstGeom prst="rect">
              <a:avLst/>
            </a:prstGeom>
            <a:solidFill>
              <a:srgbClr val="FF9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Text Box 33">
              <a:extLst>
                <a:ext uri="{FF2B5EF4-FFF2-40B4-BE49-F238E27FC236}">
                  <a16:creationId xmlns:a16="http://schemas.microsoft.com/office/drawing/2014/main" id="{1B5F2465-4FF1-A446-8D0C-9D6B5763D0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9517" y="7079222"/>
              <a:ext cx="115212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1600" b="1">
                  <a:solidFill>
                    <a:schemeClr val="bg1"/>
                  </a:solidFill>
                  <a:latin typeface="+mn-ea"/>
                  <a:ea typeface="+mn-ea"/>
                </a:rPr>
                <a:t>定期プラン</a:t>
              </a:r>
              <a:endParaRPr lang="en-US" altLang="ja-JP" sz="1600" b="1" dirty="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84" name="Text Box 33">
              <a:extLst>
                <a:ext uri="{FF2B5EF4-FFF2-40B4-BE49-F238E27FC236}">
                  <a16:creationId xmlns:a16="http://schemas.microsoft.com/office/drawing/2014/main" id="{8F9E3760-6832-8440-974C-54072F353D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7991" y="7107354"/>
              <a:ext cx="1008112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1400" b="1">
                  <a:latin typeface="+mj-ea"/>
                  <a:ea typeface="+mj-ea"/>
                </a:rPr>
                <a:t>週</a:t>
              </a:r>
              <a:r>
                <a:rPr lang="en-US" altLang="ja-JP" sz="1400" b="1" dirty="0">
                  <a:latin typeface="+mj-ea"/>
                  <a:ea typeface="+mj-ea"/>
                </a:rPr>
                <a:t>1</a:t>
              </a:r>
              <a:r>
                <a:rPr lang="ja-JP" altLang="en-US" sz="1400" b="1">
                  <a:latin typeface="+mj-ea"/>
                  <a:ea typeface="+mj-ea"/>
                </a:rPr>
                <a:t>回以上</a:t>
              </a:r>
              <a:endParaRPr lang="en-US" altLang="ja-JP" sz="1400" b="1" dirty="0">
                <a:latin typeface="+mj-ea"/>
                <a:ea typeface="+mj-ea"/>
              </a:endParaRPr>
            </a:p>
          </p:txBody>
        </p:sp>
        <p:sp>
          <p:nvSpPr>
            <p:cNvPr id="85" name="Text Box 33">
              <a:extLst>
                <a:ext uri="{FF2B5EF4-FFF2-40B4-BE49-F238E27FC236}">
                  <a16:creationId xmlns:a16="http://schemas.microsoft.com/office/drawing/2014/main" id="{85E53B8A-6608-3B47-8C4B-B2090A6717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3949" y="7107354"/>
              <a:ext cx="118650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1400" b="1" dirty="0">
                  <a:latin typeface="+mj-ea"/>
                  <a:ea typeface="+mj-ea"/>
                </a:rPr>
                <a:t>2,500</a:t>
              </a:r>
              <a:r>
                <a:rPr lang="ja-JP" altLang="en-US" sz="1400" b="1">
                  <a:latin typeface="+mj-ea"/>
                  <a:ea typeface="+mj-ea"/>
                </a:rPr>
                <a:t>円</a:t>
              </a:r>
              <a:r>
                <a:rPr lang="en-US" altLang="ja-JP" sz="1400" b="1" dirty="0">
                  <a:latin typeface="+mj-ea"/>
                  <a:ea typeface="+mj-ea"/>
                </a:rPr>
                <a:t>(1h)</a:t>
              </a:r>
            </a:p>
          </p:txBody>
        </p:sp>
        <p:sp>
          <p:nvSpPr>
            <p:cNvPr id="86" name="Text Box 33">
              <a:extLst>
                <a:ext uri="{FF2B5EF4-FFF2-40B4-BE49-F238E27FC236}">
                  <a16:creationId xmlns:a16="http://schemas.microsoft.com/office/drawing/2014/main" id="{3A2408DC-AB89-F14D-8F79-6281574F3C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0527" y="7107354"/>
              <a:ext cx="9916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1400" b="1" dirty="0">
                  <a:latin typeface="+mj-ea"/>
                  <a:ea typeface="+mj-ea"/>
                </a:rPr>
                <a:t>1</a:t>
              </a:r>
              <a:r>
                <a:rPr lang="ja-JP" altLang="en-US" sz="1400" b="1">
                  <a:latin typeface="+mj-ea"/>
                  <a:ea typeface="+mj-ea"/>
                </a:rPr>
                <a:t>ヶ月更新</a:t>
              </a:r>
              <a:endParaRPr lang="en-US" altLang="ja-JP" sz="1400" b="1" dirty="0">
                <a:latin typeface="+mj-ea"/>
                <a:ea typeface="+mj-ea"/>
              </a:endParaRPr>
            </a:p>
          </p:txBody>
        </p:sp>
        <p:sp>
          <p:nvSpPr>
            <p:cNvPr id="87" name="Text Box 33">
              <a:extLst>
                <a:ext uri="{FF2B5EF4-FFF2-40B4-BE49-F238E27FC236}">
                  <a16:creationId xmlns:a16="http://schemas.microsoft.com/office/drawing/2014/main" id="{FB4E67A0-8836-2145-9AD4-F4A032000E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0595" y="7098495"/>
              <a:ext cx="315830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1400" b="1">
                  <a:solidFill>
                    <a:srgbClr val="FF9500"/>
                  </a:solidFill>
                  <a:latin typeface="+mj-ea"/>
                  <a:ea typeface="+mj-ea"/>
                </a:rPr>
                <a:t>│</a:t>
              </a:r>
              <a:endParaRPr lang="en-US" altLang="ja-JP" sz="1400" b="1" dirty="0">
                <a:solidFill>
                  <a:srgbClr val="FF9500"/>
                </a:solidFill>
                <a:latin typeface="+mj-ea"/>
                <a:ea typeface="+mj-ea"/>
              </a:endParaRPr>
            </a:p>
          </p:txBody>
        </p:sp>
        <p:sp>
          <p:nvSpPr>
            <p:cNvPr id="88" name="Text Box 33">
              <a:extLst>
                <a:ext uri="{FF2B5EF4-FFF2-40B4-BE49-F238E27FC236}">
                  <a16:creationId xmlns:a16="http://schemas.microsoft.com/office/drawing/2014/main" id="{6203E94D-F204-1F4E-A421-2C1F706C0E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5018" y="7097368"/>
              <a:ext cx="315830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1400" b="1">
                  <a:solidFill>
                    <a:srgbClr val="FF9500"/>
                  </a:solidFill>
                  <a:latin typeface="+mj-ea"/>
                  <a:ea typeface="+mj-ea"/>
                </a:rPr>
                <a:t>│</a:t>
              </a:r>
              <a:endParaRPr lang="en-US" altLang="ja-JP" sz="1400" b="1" dirty="0">
                <a:solidFill>
                  <a:srgbClr val="FF9500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C6B8E0EC-3CEC-8144-BA8B-4B755A395B5E}"/>
              </a:ext>
            </a:extLst>
          </p:cNvPr>
          <p:cNvGrpSpPr/>
          <p:nvPr/>
        </p:nvGrpSpPr>
        <p:grpSpPr>
          <a:xfrm>
            <a:off x="655479" y="8016587"/>
            <a:ext cx="6240620" cy="456436"/>
            <a:chOff x="655479" y="6965047"/>
            <a:chExt cx="6240620" cy="456436"/>
          </a:xfrm>
        </p:grpSpPr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D7903C80-46BC-FF42-8EF8-AEB8F8C15D00}"/>
                </a:ext>
              </a:extLst>
            </p:cNvPr>
            <p:cNvSpPr/>
            <p:nvPr/>
          </p:nvSpPr>
          <p:spPr>
            <a:xfrm>
              <a:off x="655479" y="6965047"/>
              <a:ext cx="6240620" cy="4564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B85247AC-2753-F24D-B231-B304717E7992}"/>
                </a:ext>
              </a:extLst>
            </p:cNvPr>
            <p:cNvSpPr/>
            <p:nvPr/>
          </p:nvSpPr>
          <p:spPr>
            <a:xfrm>
              <a:off x="655479" y="6965047"/>
              <a:ext cx="1612190" cy="456436"/>
            </a:xfrm>
            <a:prstGeom prst="rect">
              <a:avLst/>
            </a:prstGeom>
            <a:solidFill>
              <a:srgbClr val="FF9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Text Box 33">
              <a:extLst>
                <a:ext uri="{FF2B5EF4-FFF2-40B4-BE49-F238E27FC236}">
                  <a16:creationId xmlns:a16="http://schemas.microsoft.com/office/drawing/2014/main" id="{FB995817-3DB4-2B43-BDEC-C0AF6F14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9517" y="7079222"/>
              <a:ext cx="115212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1600" b="1">
                  <a:solidFill>
                    <a:schemeClr val="bg1"/>
                  </a:solidFill>
                  <a:latin typeface="+mn-ea"/>
                  <a:ea typeface="+mn-ea"/>
                </a:rPr>
                <a:t>定期プラン</a:t>
              </a:r>
              <a:endParaRPr lang="en-US" altLang="ja-JP" sz="1600" b="1" dirty="0"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  <p:sp>
          <p:nvSpPr>
            <p:cNvPr id="93" name="Text Box 33">
              <a:extLst>
                <a:ext uri="{FF2B5EF4-FFF2-40B4-BE49-F238E27FC236}">
                  <a16:creationId xmlns:a16="http://schemas.microsoft.com/office/drawing/2014/main" id="{B5607BA0-A609-C04C-8890-C867A1237B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7991" y="7107354"/>
              <a:ext cx="1008112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1400" b="1">
                  <a:latin typeface="+mj-ea"/>
                  <a:ea typeface="+mj-ea"/>
                </a:rPr>
                <a:t>週</a:t>
              </a:r>
              <a:r>
                <a:rPr lang="en-US" altLang="ja-JP" sz="1400" b="1" dirty="0">
                  <a:latin typeface="+mj-ea"/>
                  <a:ea typeface="+mj-ea"/>
                </a:rPr>
                <a:t>1</a:t>
              </a:r>
              <a:r>
                <a:rPr lang="ja-JP" altLang="en-US" sz="1400" b="1">
                  <a:latin typeface="+mj-ea"/>
                  <a:ea typeface="+mj-ea"/>
                </a:rPr>
                <a:t>回以上</a:t>
              </a:r>
              <a:endParaRPr lang="en-US" altLang="ja-JP" sz="1400" b="1" dirty="0">
                <a:latin typeface="+mj-ea"/>
                <a:ea typeface="+mj-ea"/>
              </a:endParaRPr>
            </a:p>
          </p:txBody>
        </p:sp>
        <p:sp>
          <p:nvSpPr>
            <p:cNvPr id="94" name="Text Box 33">
              <a:extLst>
                <a:ext uri="{FF2B5EF4-FFF2-40B4-BE49-F238E27FC236}">
                  <a16:creationId xmlns:a16="http://schemas.microsoft.com/office/drawing/2014/main" id="{268ABB5C-0CB6-CD4F-847B-5F5ACD71F6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3949" y="7107354"/>
              <a:ext cx="118650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1400" b="1" dirty="0">
                  <a:latin typeface="+mj-ea"/>
                  <a:ea typeface="+mj-ea"/>
                </a:rPr>
                <a:t>2,500</a:t>
              </a:r>
              <a:r>
                <a:rPr lang="ja-JP" altLang="en-US" sz="1400" b="1">
                  <a:latin typeface="+mj-ea"/>
                  <a:ea typeface="+mj-ea"/>
                </a:rPr>
                <a:t>円</a:t>
              </a:r>
              <a:r>
                <a:rPr lang="en-US" altLang="ja-JP" sz="1400" b="1" dirty="0">
                  <a:latin typeface="+mj-ea"/>
                  <a:ea typeface="+mj-ea"/>
                </a:rPr>
                <a:t>(1h)</a:t>
              </a:r>
            </a:p>
          </p:txBody>
        </p:sp>
        <p:sp>
          <p:nvSpPr>
            <p:cNvPr id="95" name="Text Box 33">
              <a:extLst>
                <a:ext uri="{FF2B5EF4-FFF2-40B4-BE49-F238E27FC236}">
                  <a16:creationId xmlns:a16="http://schemas.microsoft.com/office/drawing/2014/main" id="{BFBBF648-04F3-4549-8BD6-2981892048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0527" y="7107354"/>
              <a:ext cx="9916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1400" b="1" dirty="0">
                  <a:latin typeface="+mj-ea"/>
                  <a:ea typeface="+mj-ea"/>
                </a:rPr>
                <a:t>1</a:t>
              </a:r>
              <a:r>
                <a:rPr lang="ja-JP" altLang="en-US" sz="1400" b="1">
                  <a:latin typeface="+mj-ea"/>
                  <a:ea typeface="+mj-ea"/>
                </a:rPr>
                <a:t>ヶ月更新</a:t>
              </a:r>
              <a:endParaRPr lang="en-US" altLang="ja-JP" sz="1400" b="1" dirty="0">
                <a:latin typeface="+mj-ea"/>
                <a:ea typeface="+mj-ea"/>
              </a:endParaRPr>
            </a:p>
          </p:txBody>
        </p:sp>
        <p:sp>
          <p:nvSpPr>
            <p:cNvPr id="96" name="Text Box 33">
              <a:extLst>
                <a:ext uri="{FF2B5EF4-FFF2-40B4-BE49-F238E27FC236}">
                  <a16:creationId xmlns:a16="http://schemas.microsoft.com/office/drawing/2014/main" id="{98913BF2-BC3D-2041-AFF3-2D74FDAE05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60595" y="7098495"/>
              <a:ext cx="315830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1400" b="1">
                  <a:solidFill>
                    <a:srgbClr val="FF9500"/>
                  </a:solidFill>
                  <a:latin typeface="+mj-ea"/>
                  <a:ea typeface="+mj-ea"/>
                </a:rPr>
                <a:t>│</a:t>
              </a:r>
              <a:endParaRPr lang="en-US" altLang="ja-JP" sz="1400" b="1" dirty="0">
                <a:solidFill>
                  <a:srgbClr val="FF9500"/>
                </a:solidFill>
                <a:latin typeface="+mj-ea"/>
                <a:ea typeface="+mj-ea"/>
              </a:endParaRPr>
            </a:p>
          </p:txBody>
        </p:sp>
        <p:sp>
          <p:nvSpPr>
            <p:cNvPr id="97" name="Text Box 33">
              <a:extLst>
                <a:ext uri="{FF2B5EF4-FFF2-40B4-BE49-F238E27FC236}">
                  <a16:creationId xmlns:a16="http://schemas.microsoft.com/office/drawing/2014/main" id="{84F779C5-44AC-C34F-B9AF-DE896E09D8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5018" y="7097368"/>
              <a:ext cx="315830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1400" b="1">
                  <a:solidFill>
                    <a:srgbClr val="FF9500"/>
                  </a:solidFill>
                  <a:latin typeface="+mj-ea"/>
                  <a:ea typeface="+mj-ea"/>
                </a:rPr>
                <a:t>│</a:t>
              </a:r>
              <a:endParaRPr lang="en-US" altLang="ja-JP" sz="1400" b="1" dirty="0">
                <a:solidFill>
                  <a:srgbClr val="FF9500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4995007E-5BF4-E74D-A9B6-591D728820E6}"/>
              </a:ext>
            </a:extLst>
          </p:cNvPr>
          <p:cNvSpPr/>
          <p:nvPr/>
        </p:nvSpPr>
        <p:spPr>
          <a:xfrm>
            <a:off x="4795010" y="9445545"/>
            <a:ext cx="456480" cy="36556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4479DE19-5F5D-924A-82C0-7FDEFFB0244E}"/>
              </a:ext>
            </a:extLst>
          </p:cNvPr>
          <p:cNvGrpSpPr/>
          <p:nvPr/>
        </p:nvGrpSpPr>
        <p:grpSpPr>
          <a:xfrm>
            <a:off x="5868069" y="9309383"/>
            <a:ext cx="1422514" cy="1100090"/>
            <a:chOff x="5740526" y="9246110"/>
            <a:chExt cx="1422514" cy="1100090"/>
          </a:xfrm>
        </p:grpSpPr>
        <p:sp>
          <p:nvSpPr>
            <p:cNvPr id="50" name="Text Box 33">
              <a:extLst>
                <a:ext uri="{FF2B5EF4-FFF2-40B4-BE49-F238E27FC236}">
                  <a16:creationId xmlns:a16="http://schemas.microsoft.com/office/drawing/2014/main" id="{23F2E80F-9736-1048-AB4B-A028805093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3511" y="9246110"/>
              <a:ext cx="72224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algn="ctr"/>
              <a:r>
                <a:rPr lang="ja-JP" altLang="en-US" sz="1200" b="1">
                  <a:latin typeface="+mn-ea"/>
                  <a:ea typeface="+mn-ea"/>
                </a:rPr>
                <a:t>初回限定</a:t>
              </a:r>
              <a:endParaRPr lang="en-US" altLang="ja-JP" sz="1200" b="1" dirty="0">
                <a:latin typeface="+mn-ea"/>
                <a:ea typeface="+mn-ea"/>
              </a:endParaRPr>
            </a:p>
          </p:txBody>
        </p:sp>
        <p:sp>
          <p:nvSpPr>
            <p:cNvPr id="51" name="Text Box 33">
              <a:extLst>
                <a:ext uri="{FF2B5EF4-FFF2-40B4-BE49-F238E27FC236}">
                  <a16:creationId xmlns:a16="http://schemas.microsoft.com/office/drawing/2014/main" id="{5E078ED0-AE85-8943-9AB8-7B93D01E67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86227" y="9459025"/>
              <a:ext cx="137681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algn="ctr"/>
              <a:r>
                <a:rPr lang="ja-JP" altLang="en-US" sz="1800" b="1">
                  <a:latin typeface="+mn-ea"/>
                  <a:ea typeface="+mn-ea"/>
                </a:rPr>
                <a:t>割引チケット</a:t>
              </a:r>
              <a:endParaRPr lang="en-US" altLang="ja-JP" sz="1800" b="1" dirty="0">
                <a:latin typeface="+mn-ea"/>
                <a:ea typeface="+mn-ea"/>
              </a:endParaRPr>
            </a:p>
          </p:txBody>
        </p:sp>
        <p:sp>
          <p:nvSpPr>
            <p:cNvPr id="58" name="Text Box 33">
              <a:extLst>
                <a:ext uri="{FF2B5EF4-FFF2-40B4-BE49-F238E27FC236}">
                  <a16:creationId xmlns:a16="http://schemas.microsoft.com/office/drawing/2014/main" id="{4D10DB22-0761-F941-ADFE-84D1551855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0526" y="10223089"/>
              <a:ext cx="1279671" cy="123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800" b="1" dirty="0">
                  <a:latin typeface="+mn-ea"/>
                  <a:ea typeface="+mn-ea"/>
                </a:rPr>
                <a:t>3,000</a:t>
              </a:r>
              <a:r>
                <a:rPr lang="ja-JP" altLang="en-US" sz="800" b="1">
                  <a:latin typeface="+mn-ea"/>
                  <a:ea typeface="+mn-ea"/>
                </a:rPr>
                <a:t>円以上から</a:t>
              </a:r>
              <a:r>
                <a:rPr lang="ja-JP" altLang="en-US" sz="800" b="1">
                  <a:latin typeface="+mn-ea"/>
                </a:rPr>
                <a:t>ご利用可能</a:t>
              </a:r>
              <a:endParaRPr lang="en-US" altLang="ja-JP" sz="800" b="1" dirty="0">
                <a:latin typeface="+mn-ea"/>
                <a:ea typeface="+mn-ea"/>
              </a:endParaRPr>
            </a:p>
          </p:txBody>
        </p:sp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873B929B-FDFD-F641-B009-572AB4FC93B0}"/>
                </a:ext>
              </a:extLst>
            </p:cNvPr>
            <p:cNvSpPr/>
            <p:nvPr/>
          </p:nvSpPr>
          <p:spPr>
            <a:xfrm>
              <a:off x="5740526" y="9772156"/>
              <a:ext cx="1415647" cy="348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Text Box 33">
              <a:extLst>
                <a:ext uri="{FF2B5EF4-FFF2-40B4-BE49-F238E27FC236}">
                  <a16:creationId xmlns:a16="http://schemas.microsoft.com/office/drawing/2014/main" id="{1FC2874A-AD02-AC47-8811-3BECA5D97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33393" y="9804638"/>
              <a:ext cx="92469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2200" b="1" dirty="0">
                  <a:latin typeface="+mn-ea"/>
                  <a:ea typeface="+mn-ea"/>
                </a:rPr>
                <a:t>¥1,000</a:t>
              </a:r>
            </a:p>
          </p:txBody>
        </p:sp>
        <p:sp>
          <p:nvSpPr>
            <p:cNvPr id="53" name="Text Box 33">
              <a:extLst>
                <a:ext uri="{FF2B5EF4-FFF2-40B4-BE49-F238E27FC236}">
                  <a16:creationId xmlns:a16="http://schemas.microsoft.com/office/drawing/2014/main" id="{6A3BF01E-17DF-7549-BD1E-318D63C048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7715" y="9893413"/>
              <a:ext cx="363154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1400" b="1" dirty="0">
                  <a:latin typeface="+mn-ea"/>
                  <a:ea typeface="+mn-ea"/>
                </a:rPr>
                <a:t>OFF</a:t>
              </a:r>
            </a:p>
          </p:txBody>
        </p: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63070B6-CEB0-584D-9ED8-CC27BD14A04D}"/>
              </a:ext>
            </a:extLst>
          </p:cNvPr>
          <p:cNvSpPr/>
          <p:nvPr/>
        </p:nvSpPr>
        <p:spPr>
          <a:xfrm>
            <a:off x="5633107" y="9086376"/>
            <a:ext cx="2179178" cy="199100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" name="図 102">
            <a:extLst>
              <a:ext uri="{FF2B5EF4-FFF2-40B4-BE49-F238E27FC236}">
                <a16:creationId xmlns:a16="http://schemas.microsoft.com/office/drawing/2014/main" id="{BC29D53C-5D10-AF49-9E4E-37354D1B8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72922">
            <a:off x="4887961" y="1649170"/>
            <a:ext cx="2294135" cy="1536073"/>
          </a:xfrm>
          <a:prstGeom prst="rect">
            <a:avLst/>
          </a:prstGeom>
        </p:spPr>
      </p:pic>
      <p:sp>
        <p:nvSpPr>
          <p:cNvPr id="42" name="Text Box 33">
            <a:extLst>
              <a:ext uri="{FF2B5EF4-FFF2-40B4-BE49-F238E27FC236}">
                <a16:creationId xmlns:a16="http://schemas.microsoft.com/office/drawing/2014/main" id="{EF8BDECA-6584-AD46-A796-3B3142DBE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8353" y="2192972"/>
            <a:ext cx="370439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7200" b="1">
                <a:solidFill>
                  <a:srgbClr val="FF9500"/>
                </a:solidFill>
                <a:latin typeface="+mn-ea"/>
                <a:ea typeface="+mn-ea"/>
              </a:rPr>
              <a:t>サービス</a:t>
            </a:r>
            <a:endParaRPr lang="en-US" altLang="ja-JP" sz="7200" b="1" dirty="0">
              <a:solidFill>
                <a:srgbClr val="FF9500"/>
              </a:solidFill>
              <a:latin typeface="+mn-ea"/>
              <a:ea typeface="+mn-ea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B09E5FF1-D1EC-0E4E-A2A7-41055E4D793D}"/>
              </a:ext>
            </a:extLst>
          </p:cNvPr>
          <p:cNvGrpSpPr/>
          <p:nvPr/>
        </p:nvGrpSpPr>
        <p:grpSpPr>
          <a:xfrm>
            <a:off x="623838" y="991448"/>
            <a:ext cx="4861916" cy="1415772"/>
            <a:chOff x="615677" y="1029618"/>
            <a:chExt cx="4861916" cy="1415772"/>
          </a:xfrm>
        </p:grpSpPr>
        <p:sp>
          <p:nvSpPr>
            <p:cNvPr id="41" name="Text Box 33">
              <a:extLst>
                <a:ext uri="{FF2B5EF4-FFF2-40B4-BE49-F238E27FC236}">
                  <a16:creationId xmlns:a16="http://schemas.microsoft.com/office/drawing/2014/main" id="{865D581F-82EA-FB42-9C97-09AE44B37C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677" y="1029618"/>
              <a:ext cx="4861916" cy="14157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9200" b="1">
                  <a:ln w="177800">
                    <a:solidFill>
                      <a:srgbClr val="FF9500"/>
                    </a:solidFill>
                  </a:ln>
                  <a:solidFill>
                    <a:srgbClr val="0099FF"/>
                  </a:solidFill>
                  <a:latin typeface="+mn-ea"/>
                  <a:ea typeface="+mn-ea"/>
                </a:rPr>
                <a:t>家事代行</a:t>
              </a:r>
              <a:endParaRPr lang="en-US" altLang="ja-JP" sz="9200" b="1" dirty="0">
                <a:ln w="177800">
                  <a:solidFill>
                    <a:srgbClr val="FF9500"/>
                  </a:solidFill>
                </a:ln>
                <a:solidFill>
                  <a:srgbClr val="0099FF"/>
                </a:solidFill>
                <a:latin typeface="+mn-ea"/>
                <a:ea typeface="+mn-ea"/>
              </a:endParaRPr>
            </a:p>
          </p:txBody>
        </p:sp>
        <p:sp>
          <p:nvSpPr>
            <p:cNvPr id="72" name="Text Box 33">
              <a:extLst>
                <a:ext uri="{FF2B5EF4-FFF2-40B4-BE49-F238E27FC236}">
                  <a16:creationId xmlns:a16="http://schemas.microsoft.com/office/drawing/2014/main" id="{66169D68-B5ED-984F-AAA9-27D7762439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677" y="1029618"/>
              <a:ext cx="4861916" cy="14157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ja-JP" altLang="en-US" sz="9200" b="1">
                  <a:ln w="177800">
                    <a:noFill/>
                  </a:ln>
                  <a:solidFill>
                    <a:schemeClr val="bg1"/>
                  </a:solidFill>
                  <a:latin typeface="+mn-ea"/>
                  <a:ea typeface="+mn-ea"/>
                </a:rPr>
                <a:t>家事代行</a:t>
              </a:r>
              <a:endParaRPr lang="en-US" altLang="ja-JP" sz="9200" b="1" dirty="0">
                <a:ln w="177800">
                  <a:noFill/>
                </a:ln>
                <a:solidFill>
                  <a:schemeClr val="bg1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44" name="Text Box 33">
            <a:extLst>
              <a:ext uri="{FF2B5EF4-FFF2-40B4-BE49-F238E27FC236}">
                <a16:creationId xmlns:a16="http://schemas.microsoft.com/office/drawing/2014/main" id="{44960B7A-E50A-4D49-8703-E1B9A0E01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0289" y="3156291"/>
            <a:ext cx="25400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1800" b="1" dirty="0">
                <a:latin typeface="+mn-ea"/>
                <a:ea typeface="+mn-ea"/>
              </a:rPr>
              <a:t>〈</a:t>
            </a:r>
            <a:r>
              <a:rPr lang="ja-JP" altLang="en-US" sz="1800" b="1">
                <a:latin typeface="+mn-ea"/>
                <a:ea typeface="+mn-ea"/>
              </a:rPr>
              <a:t>充実のサービス一覧</a:t>
            </a:r>
            <a:r>
              <a:rPr lang="en-US" altLang="ja-JP" sz="1800" b="1" dirty="0">
                <a:latin typeface="+mn-ea"/>
                <a:ea typeface="+mn-ea"/>
              </a:rPr>
              <a:t>〉</a:t>
            </a:r>
          </a:p>
        </p:txBody>
      </p:sp>
      <p:sp>
        <p:nvSpPr>
          <p:cNvPr id="107" name="円/楕円 106">
            <a:extLst>
              <a:ext uri="{FF2B5EF4-FFF2-40B4-BE49-F238E27FC236}">
                <a16:creationId xmlns:a16="http://schemas.microsoft.com/office/drawing/2014/main" id="{DC3E951E-C89D-EF4A-8F6C-6CFCE6D67367}"/>
              </a:ext>
            </a:extLst>
          </p:cNvPr>
          <p:cNvSpPr>
            <a:spLocks noChangeAspect="1"/>
          </p:cNvSpPr>
          <p:nvPr/>
        </p:nvSpPr>
        <p:spPr>
          <a:xfrm>
            <a:off x="438101" y="3545706"/>
            <a:ext cx="392250" cy="39225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1</a:t>
            </a:r>
            <a:endParaRPr kumimoji="1" lang="ja-JP" altLang="en-US" b="1"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sp>
        <p:nvSpPr>
          <p:cNvPr id="108" name="円/楕円 107">
            <a:extLst>
              <a:ext uri="{FF2B5EF4-FFF2-40B4-BE49-F238E27FC236}">
                <a16:creationId xmlns:a16="http://schemas.microsoft.com/office/drawing/2014/main" id="{971F71A9-AD41-3449-9784-447A07EDD294}"/>
              </a:ext>
            </a:extLst>
          </p:cNvPr>
          <p:cNvSpPr>
            <a:spLocks noChangeAspect="1"/>
          </p:cNvSpPr>
          <p:nvPr/>
        </p:nvSpPr>
        <p:spPr>
          <a:xfrm>
            <a:off x="2834165" y="3614656"/>
            <a:ext cx="392250" cy="39225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2</a:t>
            </a:r>
            <a:endParaRPr kumimoji="1" lang="ja-JP" altLang="en-US" b="1"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sp>
        <p:nvSpPr>
          <p:cNvPr id="109" name="円/楕円 108">
            <a:extLst>
              <a:ext uri="{FF2B5EF4-FFF2-40B4-BE49-F238E27FC236}">
                <a16:creationId xmlns:a16="http://schemas.microsoft.com/office/drawing/2014/main" id="{EC747F8F-B1A2-6548-81B9-21BFDC2EC41F}"/>
              </a:ext>
            </a:extLst>
          </p:cNvPr>
          <p:cNvSpPr>
            <a:spLocks noChangeAspect="1"/>
          </p:cNvSpPr>
          <p:nvPr/>
        </p:nvSpPr>
        <p:spPr>
          <a:xfrm>
            <a:off x="5405620" y="3609262"/>
            <a:ext cx="392250" cy="39225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3</a:t>
            </a:r>
            <a:endParaRPr kumimoji="1" lang="ja-JP" altLang="en-US" b="1"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sp>
        <p:nvSpPr>
          <p:cNvPr id="110" name="円/楕円 109">
            <a:extLst>
              <a:ext uri="{FF2B5EF4-FFF2-40B4-BE49-F238E27FC236}">
                <a16:creationId xmlns:a16="http://schemas.microsoft.com/office/drawing/2014/main" id="{FC3FAD25-7A7E-F849-BAB1-D2A02626D04A}"/>
              </a:ext>
            </a:extLst>
          </p:cNvPr>
          <p:cNvSpPr>
            <a:spLocks noChangeAspect="1"/>
          </p:cNvSpPr>
          <p:nvPr/>
        </p:nvSpPr>
        <p:spPr>
          <a:xfrm>
            <a:off x="1513167" y="6057495"/>
            <a:ext cx="392250" cy="39225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4</a:t>
            </a:r>
            <a:endParaRPr kumimoji="1" lang="ja-JP" altLang="en-US" b="1"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  <p:sp>
        <p:nvSpPr>
          <p:cNvPr id="111" name="円/楕円 110">
            <a:extLst>
              <a:ext uri="{FF2B5EF4-FFF2-40B4-BE49-F238E27FC236}">
                <a16:creationId xmlns:a16="http://schemas.microsoft.com/office/drawing/2014/main" id="{903E7482-8F7D-E64F-96C2-44333881E6B2}"/>
              </a:ext>
            </a:extLst>
          </p:cNvPr>
          <p:cNvSpPr>
            <a:spLocks noChangeAspect="1"/>
          </p:cNvSpPr>
          <p:nvPr/>
        </p:nvSpPr>
        <p:spPr>
          <a:xfrm>
            <a:off x="4069398" y="6057495"/>
            <a:ext cx="392250" cy="39225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Yu Gothic UI Semibold" panose="020B0500000000000000" pitchFamily="34" charset="-128"/>
                <a:ea typeface="Yu Gothic UI Semibold" panose="020B0500000000000000" pitchFamily="34" charset="-128"/>
              </a:rPr>
              <a:t>5</a:t>
            </a:r>
            <a:endParaRPr kumimoji="1" lang="ja-JP" altLang="en-US" b="1">
              <a:latin typeface="Yu Gothic UI Semibold" panose="020B0500000000000000" pitchFamily="34" charset="-128"/>
              <a:ea typeface="Yu Gothic UI Semibold" panose="020B05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5011447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algn="l">
          <a:defRPr sz="1700" b="1">
            <a:latin typeface="Yu Gothic UI" panose="020B0500000000000000" pitchFamily="34" charset="-128"/>
            <a:ea typeface="Yu Gothic UI" panose="020B0500000000000000" pitchFamily="34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</TotalTime>
  <Words>141</Words>
  <Application>Microsoft Office PowerPoint</Application>
  <PresentationFormat>ユーザー設定</PresentationFormat>
  <Paragraphs>56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Yu Gothic UI</vt:lpstr>
      <vt:lpstr>Yu Gothic UI Semibold</vt:lpstr>
      <vt:lpstr>游ゴシック</vt:lpstr>
      <vt:lpstr>游ゴシック Light</vt:lpstr>
      <vt:lpstr>Arial</vt:lpstr>
      <vt:lpstr>Calibri</vt:lpstr>
      <vt:lpstr>Calibri Light</vt:lpstr>
      <vt:lpstr>Times New Roman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チラシA</dc:title>
  <dc:creator>代理店募集.com</dc:creator>
  <cp:lastModifiedBy>佐藤康人</cp:lastModifiedBy>
  <cp:revision>25</cp:revision>
  <cp:lastPrinted>2022-04-28T08:32:32Z</cp:lastPrinted>
  <dcterms:created xsi:type="dcterms:W3CDTF">1601-01-01T00:00:00Z</dcterms:created>
  <dcterms:modified xsi:type="dcterms:W3CDTF">2022-05-11T08:19:14Z</dcterms:modified>
</cp:coreProperties>
</file>